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74" r:id="rId2"/>
    <p:sldId id="280" r:id="rId3"/>
    <p:sldId id="279" r:id="rId4"/>
    <p:sldId id="282" r:id="rId5"/>
    <p:sldId id="278" r:id="rId6"/>
    <p:sldId id="273" r:id="rId7"/>
    <p:sldId id="258" r:id="rId8"/>
    <p:sldId id="271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61" r:id="rId17"/>
    <p:sldId id="262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DB33F"/>
    <a:srgbClr val="6BB536"/>
    <a:srgbClr val="A3CE8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17" autoAdjust="0"/>
    <p:restoredTop sz="86449" autoAdjust="0"/>
  </p:normalViewPr>
  <p:slideViewPr>
    <p:cSldViewPr snapToGrid="0">
      <p:cViewPr varScale="1">
        <p:scale>
          <a:sx n="95" d="100"/>
          <a:sy n="95" d="100"/>
        </p:scale>
        <p:origin x="426" y="11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D1A27A-318E-47E9-B316-7ECE14D58221}" type="datetimeFigureOut">
              <a:rPr lang="en-US" smtClean="0"/>
              <a:t>8/24/2023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88BF2A-5F3F-4000-A597-40B2442643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4601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88BF2A-5F3F-4000-A597-40B24426431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3865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88BF2A-5F3F-4000-A597-40B24426431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3238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rara vez un µS se ejecuta solo, aislado del mundo</a:t>
            </a:r>
          </a:p>
          <a:p>
            <a:r>
              <a:rPr lang="en-US"/>
              <a:t>necesita conectarse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88BF2A-5F3F-4000-A597-40B24426431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0566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88BF2A-5F3F-4000-A597-40B24426431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6884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88BF2A-5F3F-4000-A597-40B24426431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2672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88BF2A-5F3F-4000-A597-40B24426431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9128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88BF2A-5F3F-4000-A597-40B24426431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4290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88BF2A-5F3F-4000-A597-40B24426431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9018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A7F1C-9DA5-45E5-BFBB-574FF6CBD4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7B39C8-D3C2-48A2-8433-2F788572DE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64631F-A992-4735-A7E3-B81D882E23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6F80C-87CE-4F74-97E7-7A8F1903C60E}" type="datetimeFigureOut">
              <a:rPr lang="en-US" smtClean="0"/>
              <a:t>8/24/2023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E8F112-A6C4-42EA-A527-032DBF77A3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E975A4-5873-4DAF-9930-20369A7EA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9FDBB-02F8-45BE-8DF1-6F08A1C8A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082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AA30DD-AFF9-42CB-97F7-7924FFB5E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963060-8DA2-4401-A792-74EB4C4C70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27B60B-1517-4B6E-8FF2-F3E8450355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6F80C-87CE-4F74-97E7-7A8F1903C60E}" type="datetimeFigureOut">
              <a:rPr lang="en-US" smtClean="0"/>
              <a:t>8/24/2023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7CB3C5-A2B1-427D-BB9C-A7C37A5CA1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B0F3D0-0124-4908-BE8B-349F9EABF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9FDBB-02F8-45BE-8DF1-6F08A1C8A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0486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EC610F0-37C8-4AE8-AA66-2B557A659A0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E63CE8D-827E-4B05-8B21-18DF7FD1B2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32AE71-F900-49F5-8B4E-D9C841BEA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6F80C-87CE-4F74-97E7-7A8F1903C60E}" type="datetimeFigureOut">
              <a:rPr lang="en-US" smtClean="0"/>
              <a:t>8/24/2023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9BD73C-0A78-4FED-9DC0-9F4A4A4F7F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74D195-D58E-4F23-8845-E40126A86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9FDBB-02F8-45BE-8DF1-6F08A1C8A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22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5C0E8-04CC-49CB-B7DA-43CE22A98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5EFA85-5D40-4E13-A14E-55F67B3002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BA4588-4966-4E9B-A192-E060143BEF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6F80C-87CE-4F74-97E7-7A8F1903C60E}" type="datetimeFigureOut">
              <a:rPr lang="en-US" smtClean="0"/>
              <a:t>8/24/2023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BDCC30-4BFB-491D-A3B4-1C315A122E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9AD370-AE37-4525-A36A-0EA31A2FB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9FDBB-02F8-45BE-8DF1-6F08A1C8A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3381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F22D98-C6F6-4262-B253-BC622B0F17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78F68B-EF7E-431E-BB1E-708C53F56E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A4086E-E876-4068-A1B4-E3F887BF0C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6F80C-87CE-4F74-97E7-7A8F1903C60E}" type="datetimeFigureOut">
              <a:rPr lang="en-US" smtClean="0"/>
              <a:t>8/24/2023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592B15-D5D9-4F11-ACE7-95B59456B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B1BEA7-45C3-43BE-93C2-7058DC9356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9FDBB-02F8-45BE-8DF1-6F08A1C8A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2244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26D56-BDF0-4334-AA5C-2A23CBEE59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63CEF7-52C8-42D4-8468-BBB8A999EA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EF3B76-C874-4302-926F-724964DF5C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AD332D-980B-4ECF-AAF2-18987522E0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6F80C-87CE-4F74-97E7-7A8F1903C60E}" type="datetimeFigureOut">
              <a:rPr lang="en-US" smtClean="0"/>
              <a:t>8/24/2023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D5413D-F3CE-460E-840D-A9A7922F42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D2E85E-77D6-474C-BA59-2034BB0F5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9FDBB-02F8-45BE-8DF1-6F08A1C8A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1673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499EC-B8BB-49F8-A6B5-11974294D0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EB10C2-943D-4C88-A2E6-77432F76FC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F53FA0-D4A6-47FD-BC42-BC1A4F6AFF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D49C2D0-B406-47AD-ADB8-37EB2A6DB78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E931C5B-FBBE-44E3-B1C7-4480429F24B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E4B8FA2-164A-4299-96DF-3430AC5B85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6F80C-87CE-4F74-97E7-7A8F1903C60E}" type="datetimeFigureOut">
              <a:rPr lang="en-US" smtClean="0"/>
              <a:t>8/24/2023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5D0EAC0-0FD6-4C32-BB18-223259E7F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F8D6F2E-93EB-4F92-97E4-134924A93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9FDBB-02F8-45BE-8DF1-6F08A1C8A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8252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2D483-8C9B-493F-90E3-6F2A3B930B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F40C56-2F08-4926-A8B6-2A785C7BEB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6F80C-87CE-4F74-97E7-7A8F1903C60E}" type="datetimeFigureOut">
              <a:rPr lang="en-US" smtClean="0"/>
              <a:t>8/24/2023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50B445-D49C-4167-A14A-CDA128F5B0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D9DA22-2A2B-476D-B3E5-F36580B0FC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9FDBB-02F8-45BE-8DF1-6F08A1C8A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9215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46A1A52-6DC7-4EA9-A1DB-AF7D0BC6C6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6F80C-87CE-4F74-97E7-7A8F1903C60E}" type="datetimeFigureOut">
              <a:rPr lang="en-US" smtClean="0"/>
              <a:t>8/24/2023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31C74C5-9493-4B0D-A43D-EA362E9B1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C5FE74-EEE5-4BF4-9368-F44DC3857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9FDBB-02F8-45BE-8DF1-6F08A1C8A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3558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BBD68-FF5F-4597-B4A3-942360E72D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FEDB4D-5155-4618-8974-6211A43BF4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75D03E-D9D5-49FE-BE24-13B57925F0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4F5D6B-8F28-4380-B4C9-E49CCC9CB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6F80C-87CE-4F74-97E7-7A8F1903C60E}" type="datetimeFigureOut">
              <a:rPr lang="en-US" smtClean="0"/>
              <a:t>8/24/2023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2A5442-125C-4712-9EFF-2C6BC212CC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97CF97-4C69-4A4F-A2B7-2351ADAA4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9FDBB-02F8-45BE-8DF1-6F08A1C8A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7325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43EFA-4CA3-4210-A40D-F118A9F1B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B1DFF02-3D14-4854-BF28-D99E0E50FC5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77F176-5C25-4C92-A0A5-64A3FE6F32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E1B8C8-8EAB-41CC-B0B9-DB1CA87481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6F80C-87CE-4F74-97E7-7A8F1903C60E}" type="datetimeFigureOut">
              <a:rPr lang="en-US" smtClean="0"/>
              <a:t>8/24/2023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AFBD33-ABC1-4EF4-B44F-6CC677C6A9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9844FB-B872-48BC-A0B7-F95FC71662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9FDBB-02F8-45BE-8DF1-6F08A1C8A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2654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6D0469D-F5E1-425B-84F2-FF510C1BC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A715DC-5441-467D-96D2-4938F5919D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8C01AC-D39F-48A9-850D-8D22425364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6F80C-87CE-4F74-97E7-7A8F1903C60E}" type="datetimeFigureOut">
              <a:rPr lang="en-US" smtClean="0"/>
              <a:t>8/24/2023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28D110-CC17-4D2D-B40D-3F6A43A6B0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D69136-3A33-419B-9F65-3EEE961EBE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59FDBB-02F8-45BE-8DF1-6F08A1C8A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90480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FE3E85-00EE-4B69-B030-BA6D83A8F1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638"/>
            <a:ext cx="12192000" cy="548739"/>
          </a:xfrm>
          <a:gradFill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</a:gradFill>
        </p:spPr>
        <p:txBody>
          <a:bodyPr>
            <a:normAutofit fontScale="90000"/>
          </a:bodyPr>
          <a:lstStyle/>
          <a:p>
            <a:r>
              <a:rPr lang="es-PE"/>
              <a:t>El Problema</a:t>
            </a:r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132BD16-6D35-4A28-A2A7-9007D896261E}"/>
              </a:ext>
            </a:extLst>
          </p:cNvPr>
          <p:cNvGrpSpPr/>
          <p:nvPr/>
        </p:nvGrpSpPr>
        <p:grpSpPr>
          <a:xfrm>
            <a:off x="746524" y="1419726"/>
            <a:ext cx="3692061" cy="3873952"/>
            <a:chOff x="746524" y="1419726"/>
            <a:chExt cx="3692061" cy="3873952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73DAE0C3-11DC-4E69-9D84-8686A707B937}"/>
                </a:ext>
              </a:extLst>
            </p:cNvPr>
            <p:cNvSpPr/>
            <p:nvPr/>
          </p:nvSpPr>
          <p:spPr>
            <a:xfrm>
              <a:off x="746524" y="1419726"/>
              <a:ext cx="3692061" cy="3873952"/>
            </a:xfrm>
            <a:prstGeom prst="roundRect">
              <a:avLst/>
            </a:prstGeom>
            <a:gradFill flip="none" rotWithShape="1">
              <a:gsLst>
                <a:gs pos="0">
                  <a:schemeClr val="accent2">
                    <a:lumMod val="67000"/>
                  </a:schemeClr>
                </a:gs>
                <a:gs pos="48000">
                  <a:schemeClr val="accent2">
                    <a:lumMod val="97000"/>
                    <a:lumOff val="3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s-PE" sz="2000">
                  <a:solidFill>
                    <a:schemeClr val="tx1"/>
                  </a:solidFill>
                </a:rPr>
                <a:t>Entorno</a:t>
              </a:r>
              <a:endParaRPr lang="en-US" sz="2000">
                <a:solidFill>
                  <a:schemeClr val="tx1"/>
                </a:solidFill>
              </a:endParaRPr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F4CFAF21-C40D-4315-BEBA-D0E83E782B68}"/>
                </a:ext>
              </a:extLst>
            </p:cNvPr>
            <p:cNvSpPr/>
            <p:nvPr/>
          </p:nvSpPr>
          <p:spPr>
            <a:xfrm>
              <a:off x="1558723" y="2442682"/>
              <a:ext cx="2067662" cy="1828041"/>
            </a:xfrm>
            <a:prstGeom prst="roundRect">
              <a:avLst/>
            </a:prstGeom>
            <a:gradFill flip="none" rotWithShape="1">
              <a:gsLst>
                <a:gs pos="0">
                  <a:schemeClr val="accent5">
                    <a:lumMod val="67000"/>
                  </a:schemeClr>
                </a:gs>
                <a:gs pos="48000">
                  <a:schemeClr val="accent5">
                    <a:lumMod val="97000"/>
                    <a:lumOff val="300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s-PE">
                  <a:solidFill>
                    <a:schemeClr val="tx1"/>
                  </a:solidFill>
                </a:rPr>
                <a:t>Servicio</a:t>
              </a:r>
            </a:p>
            <a:p>
              <a:pPr algn="ctr"/>
              <a:r>
                <a:rPr lang="es-PE">
                  <a:solidFill>
                    <a:schemeClr val="tx1"/>
                  </a:solidFill>
                </a:rPr>
                <a:t>Principal</a:t>
              </a:r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2EAB3CD9-231D-419F-A687-0D8DF5E3277F}"/>
              </a:ext>
            </a:extLst>
          </p:cNvPr>
          <p:cNvSpPr txBox="1"/>
          <p:nvPr/>
        </p:nvSpPr>
        <p:spPr>
          <a:xfrm>
            <a:off x="0" y="6454534"/>
            <a:ext cx="6096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050"/>
              <a:t>Application Infrastructure patterns / Cross-cutting concerns / Externalized configuration</a:t>
            </a:r>
          </a:p>
          <a:p>
            <a:r>
              <a:rPr lang="en-US" sz="1050"/>
              <a:t>https://microservices.io/patterns/externalized-configuration.html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0F6EB2D-52CE-4201-938B-0A7F0FE2A0B4}"/>
              </a:ext>
            </a:extLst>
          </p:cNvPr>
          <p:cNvSpPr txBox="1"/>
          <p:nvPr/>
        </p:nvSpPr>
        <p:spPr>
          <a:xfrm>
            <a:off x="6096001" y="6548333"/>
            <a:ext cx="6096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/>
              <a:t>https://github.com/jtoulier/api-developer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A515E8C-6852-4B95-B84B-E8C781E455BE}"/>
              </a:ext>
            </a:extLst>
          </p:cNvPr>
          <p:cNvSpPr txBox="1"/>
          <p:nvPr/>
        </p:nvSpPr>
        <p:spPr>
          <a:xfrm>
            <a:off x="0" y="538916"/>
            <a:ext cx="12192000" cy="369332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s-PE">
                <a:solidFill>
                  <a:srgbClr val="FF0000"/>
                </a:solidFill>
              </a:rPr>
              <a:t>1) El Servicio Principal no es una isla y requiere invocar a otros Servicios Secundarios</a:t>
            </a:r>
            <a:endParaRPr lang="en-US">
              <a:solidFill>
                <a:srgbClr val="FF0000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1234E92-8A74-281D-9220-A98D893A0C00}"/>
              </a:ext>
            </a:extLst>
          </p:cNvPr>
          <p:cNvSpPr/>
          <p:nvPr/>
        </p:nvSpPr>
        <p:spPr>
          <a:xfrm>
            <a:off x="0" y="1"/>
            <a:ext cx="12192000" cy="6857999"/>
          </a:xfrm>
          <a:prstGeom prst="rect">
            <a:avLst/>
          </a:prstGeom>
          <a:gradFill>
            <a:gsLst>
              <a:gs pos="0">
                <a:schemeClr val="accent1">
                  <a:lumMod val="89000"/>
                </a:schemeClr>
              </a:gs>
              <a:gs pos="97000">
                <a:schemeClr val="tx1"/>
              </a:gs>
            </a:gsLst>
            <a:path path="circle">
              <a:fillToRect l="50000" t="50000" r="50000" b="50000"/>
            </a:path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CA59D0-5455-98C1-C99D-E5A495EF48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5504" y="0"/>
            <a:ext cx="5076496" cy="6857999"/>
          </a:xfrm>
          <a:prstGeom prst="rect">
            <a:avLst/>
          </a:prstGeom>
          <a:effectLst>
            <a:softEdge rad="635000"/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FADEC9B-F044-95D4-E475-8EC7EC54CE09}"/>
              </a:ext>
            </a:extLst>
          </p:cNvPr>
          <p:cNvSpPr txBox="1"/>
          <p:nvPr/>
        </p:nvSpPr>
        <p:spPr>
          <a:xfrm>
            <a:off x="338349" y="1094528"/>
            <a:ext cx="8542893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0" b="1">
                <a:solidFill>
                  <a:schemeClr val="bg1"/>
                </a:solidFill>
                <a:latin typeface="Candara" panose="020E0502030303020204" pitchFamily="34" charset="0"/>
                <a:cs typeface="Angsana New" panose="020B0502040204020203" pitchFamily="18" charset="-34"/>
              </a:rPr>
              <a:t>Spring Cloud Config</a:t>
            </a:r>
          </a:p>
          <a:p>
            <a:r>
              <a:rPr lang="en-US" sz="4800">
                <a:solidFill>
                  <a:schemeClr val="bg1"/>
                </a:solidFill>
                <a:latin typeface="Candara" panose="020E0502030303020204" pitchFamily="34" charset="0"/>
                <a:cs typeface="Angsana New" panose="020B0502040204020203" pitchFamily="18" charset="-34"/>
              </a:rPr>
              <a:t>en español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E01488-662E-0983-054F-EB9147510437}"/>
              </a:ext>
            </a:extLst>
          </p:cNvPr>
          <p:cNvSpPr txBox="1"/>
          <p:nvPr/>
        </p:nvSpPr>
        <p:spPr>
          <a:xfrm>
            <a:off x="338349" y="5550661"/>
            <a:ext cx="572624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>
                <a:solidFill>
                  <a:schemeClr val="bg1"/>
                </a:solidFill>
                <a:latin typeface="Candara" panose="020E0502030303020204" pitchFamily="34" charset="0"/>
              </a:rPr>
              <a:t>01-Introducción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103914F-C350-7DDF-80A0-BC5E502DEA34}"/>
              </a:ext>
            </a:extLst>
          </p:cNvPr>
          <p:cNvSpPr txBox="1"/>
          <p:nvPr/>
        </p:nvSpPr>
        <p:spPr>
          <a:xfrm>
            <a:off x="338349" y="319426"/>
            <a:ext cx="31160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>
                <a:solidFill>
                  <a:srgbClr val="6DB33F"/>
                </a:solidFill>
                <a:latin typeface="Candara" panose="020E0502030303020204" pitchFamily="34" charset="0"/>
                <a:cs typeface="Angsana New" panose="020B0502040204020203" pitchFamily="18" charset="-34"/>
              </a:rPr>
              <a:t>Spring Only</a:t>
            </a:r>
            <a:endParaRPr lang="en-US" sz="3600" i="1">
              <a:solidFill>
                <a:srgbClr val="6DB33F"/>
              </a:solidFill>
              <a:latin typeface="Candara" panose="020E0502030303020204" pitchFamily="34" charset="0"/>
              <a:cs typeface="Angsana New" panose="020B0502040204020203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3781582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FE3E85-00EE-4B69-B030-BA6D83A8F1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638"/>
            <a:ext cx="12192000" cy="548739"/>
          </a:xfrm>
          <a:gradFill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</a:gradFill>
        </p:spPr>
        <p:txBody>
          <a:bodyPr>
            <a:normAutofit fontScale="90000"/>
          </a:bodyPr>
          <a:lstStyle/>
          <a:p>
            <a:r>
              <a:rPr lang="es-PE"/>
              <a:t>El Problema</a:t>
            </a:r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132BD16-6D35-4A28-A2A7-9007D896261E}"/>
              </a:ext>
            </a:extLst>
          </p:cNvPr>
          <p:cNvGrpSpPr/>
          <p:nvPr/>
        </p:nvGrpSpPr>
        <p:grpSpPr>
          <a:xfrm>
            <a:off x="746524" y="1419726"/>
            <a:ext cx="3692061" cy="3873952"/>
            <a:chOff x="746524" y="1419726"/>
            <a:chExt cx="3692061" cy="3873952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73DAE0C3-11DC-4E69-9D84-8686A707B937}"/>
                </a:ext>
              </a:extLst>
            </p:cNvPr>
            <p:cNvSpPr/>
            <p:nvPr/>
          </p:nvSpPr>
          <p:spPr>
            <a:xfrm>
              <a:off x="746524" y="1419726"/>
              <a:ext cx="3692061" cy="3873952"/>
            </a:xfrm>
            <a:prstGeom prst="roundRect">
              <a:avLst/>
            </a:prstGeom>
            <a:gradFill flip="none" rotWithShape="1">
              <a:gsLst>
                <a:gs pos="0">
                  <a:schemeClr val="accent2">
                    <a:lumMod val="67000"/>
                  </a:schemeClr>
                </a:gs>
                <a:gs pos="48000">
                  <a:schemeClr val="accent2">
                    <a:lumMod val="97000"/>
                    <a:lumOff val="3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s-PE" sz="2000">
                  <a:solidFill>
                    <a:schemeClr val="tx1"/>
                  </a:solidFill>
                </a:rPr>
                <a:t>Entorno</a:t>
              </a:r>
              <a:endParaRPr lang="en-US" sz="2000">
                <a:solidFill>
                  <a:schemeClr val="tx1"/>
                </a:solidFill>
              </a:endParaRPr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F4CFAF21-C40D-4315-BEBA-D0E83E782B68}"/>
                </a:ext>
              </a:extLst>
            </p:cNvPr>
            <p:cNvSpPr/>
            <p:nvPr/>
          </p:nvSpPr>
          <p:spPr>
            <a:xfrm>
              <a:off x="1558723" y="2442682"/>
              <a:ext cx="2067662" cy="1828041"/>
            </a:xfrm>
            <a:prstGeom prst="roundRect">
              <a:avLst/>
            </a:prstGeom>
            <a:gradFill flip="none" rotWithShape="1">
              <a:gsLst>
                <a:gs pos="0">
                  <a:schemeClr val="accent5">
                    <a:lumMod val="67000"/>
                  </a:schemeClr>
                </a:gs>
                <a:gs pos="48000">
                  <a:schemeClr val="accent5">
                    <a:lumMod val="97000"/>
                    <a:lumOff val="300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s-PE">
                  <a:solidFill>
                    <a:schemeClr val="tx1"/>
                  </a:solidFill>
                </a:rPr>
                <a:t>Servicio</a:t>
              </a:r>
            </a:p>
            <a:p>
              <a:pPr algn="ctr"/>
              <a:r>
                <a:rPr lang="es-PE">
                  <a:solidFill>
                    <a:schemeClr val="tx1"/>
                  </a:solidFill>
                </a:rPr>
                <a:t>Principal</a:t>
              </a:r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00557FD-8C48-46BE-87D8-8ADD9B88EF7E}"/>
              </a:ext>
            </a:extLst>
          </p:cNvPr>
          <p:cNvGrpSpPr/>
          <p:nvPr/>
        </p:nvGrpSpPr>
        <p:grpSpPr>
          <a:xfrm>
            <a:off x="7753416" y="902367"/>
            <a:ext cx="2473426" cy="2373077"/>
            <a:chOff x="7753416" y="902367"/>
            <a:chExt cx="2473426" cy="2373077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EF3229E5-BFFE-429D-A01E-D844152C325C}"/>
                </a:ext>
              </a:extLst>
            </p:cNvPr>
            <p:cNvSpPr/>
            <p:nvPr/>
          </p:nvSpPr>
          <p:spPr>
            <a:xfrm>
              <a:off x="7753416" y="902367"/>
              <a:ext cx="2473426" cy="2373077"/>
            </a:xfrm>
            <a:prstGeom prst="roundRect">
              <a:avLst/>
            </a:prstGeom>
            <a:gradFill flip="none" rotWithShape="1">
              <a:gsLst>
                <a:gs pos="0">
                  <a:schemeClr val="accent6">
                    <a:lumMod val="67000"/>
                  </a:schemeClr>
                </a:gs>
                <a:gs pos="48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s-PE" sz="2000">
                  <a:solidFill>
                    <a:schemeClr val="tx1"/>
                  </a:solidFill>
                </a:rPr>
                <a:t>Entorno</a:t>
              </a:r>
              <a:endParaRPr lang="en-US" sz="2000">
                <a:solidFill>
                  <a:schemeClr val="tx1"/>
                </a:solidFill>
              </a:endParaRPr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B5C41C2F-57D4-4842-9453-7A47C9E7A6E4}"/>
                </a:ext>
              </a:extLst>
            </p:cNvPr>
            <p:cNvSpPr/>
            <p:nvPr/>
          </p:nvSpPr>
          <p:spPr>
            <a:xfrm>
              <a:off x="8240601" y="1643711"/>
              <a:ext cx="1499057" cy="890388"/>
            </a:xfrm>
            <a:prstGeom prst="roundRect">
              <a:avLst/>
            </a:prstGeom>
            <a:gradFill flip="none" rotWithShape="1">
              <a:gsLst>
                <a:gs pos="0">
                  <a:schemeClr val="accent4">
                    <a:lumMod val="67000"/>
                  </a:schemeClr>
                </a:gs>
                <a:gs pos="48000">
                  <a:schemeClr val="accent4">
                    <a:lumMod val="97000"/>
                    <a:lumOff val="3000"/>
                  </a:schemeClr>
                </a:gs>
                <a:gs pos="100000">
                  <a:schemeClr val="accent4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pPr algn="ctr"/>
              <a:r>
                <a:rPr lang="es-PE">
                  <a:solidFill>
                    <a:schemeClr val="tx1"/>
                  </a:solidFill>
                </a:rPr>
                <a:t>Servicio</a:t>
              </a:r>
            </a:p>
            <a:p>
              <a:pPr algn="ctr"/>
              <a:r>
                <a:rPr lang="es-PE">
                  <a:solidFill>
                    <a:schemeClr val="tx1"/>
                  </a:solidFill>
                </a:rPr>
                <a:t>Secundario</a:t>
              </a:r>
              <a:endParaRPr 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6225C7F-0640-4B63-B559-BDC571A6B37E}"/>
              </a:ext>
            </a:extLst>
          </p:cNvPr>
          <p:cNvCxnSpPr>
            <a:stCxn id="26" idx="3"/>
            <a:endCxn id="8" idx="1"/>
          </p:cNvCxnSpPr>
          <p:nvPr/>
        </p:nvCxnSpPr>
        <p:spPr>
          <a:xfrm flipV="1">
            <a:off x="3446153" y="2088905"/>
            <a:ext cx="4794448" cy="1267730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2EAB3CD9-231D-419F-A687-0D8DF5E3277F}"/>
              </a:ext>
            </a:extLst>
          </p:cNvPr>
          <p:cNvSpPr txBox="1"/>
          <p:nvPr/>
        </p:nvSpPr>
        <p:spPr>
          <a:xfrm>
            <a:off x="0" y="6454534"/>
            <a:ext cx="6096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050"/>
              <a:t>Application Infrastructure patterns / Cross-cutting concerns / Externalized configuration</a:t>
            </a:r>
          </a:p>
          <a:p>
            <a:r>
              <a:rPr lang="en-US" sz="1050"/>
              <a:t>https://microservices.io/patterns/externalized-configuration.html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0F6EB2D-52CE-4201-938B-0A7F0FE2A0B4}"/>
              </a:ext>
            </a:extLst>
          </p:cNvPr>
          <p:cNvSpPr txBox="1"/>
          <p:nvPr/>
        </p:nvSpPr>
        <p:spPr>
          <a:xfrm>
            <a:off x="6096001" y="6548333"/>
            <a:ext cx="6096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/>
              <a:t>https://github.com/jtoulier/api-developer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A515E8C-6852-4B95-B84B-E8C781E455BE}"/>
              </a:ext>
            </a:extLst>
          </p:cNvPr>
          <p:cNvSpPr txBox="1"/>
          <p:nvPr/>
        </p:nvSpPr>
        <p:spPr>
          <a:xfrm>
            <a:off x="0" y="570648"/>
            <a:ext cx="12192000" cy="369332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s-PE">
                <a:solidFill>
                  <a:srgbClr val="FF0000"/>
                </a:solidFill>
              </a:rPr>
              <a:t>3) Por ejemplo cada Servicio Secundario tiene relacionado una IP, URL, Login, Password, etc.</a:t>
            </a:r>
            <a:endParaRPr lang="en-US">
              <a:solidFill>
                <a:srgbClr val="FF0000"/>
              </a:solidFill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BD5C3E2-D761-413D-AD97-F9F591C3F800}"/>
              </a:ext>
            </a:extLst>
          </p:cNvPr>
          <p:cNvGrpSpPr/>
          <p:nvPr/>
        </p:nvGrpSpPr>
        <p:grpSpPr>
          <a:xfrm>
            <a:off x="7753416" y="3468936"/>
            <a:ext cx="2473426" cy="2373077"/>
            <a:chOff x="7753416" y="902367"/>
            <a:chExt cx="2473426" cy="2373077"/>
          </a:xfrm>
        </p:grpSpPr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1603C0CD-F6DD-498C-8C6D-E43B6CE7149D}"/>
                </a:ext>
              </a:extLst>
            </p:cNvPr>
            <p:cNvSpPr/>
            <p:nvPr/>
          </p:nvSpPr>
          <p:spPr>
            <a:xfrm>
              <a:off x="7753416" y="902367"/>
              <a:ext cx="2473426" cy="2373077"/>
            </a:xfrm>
            <a:prstGeom prst="roundRect">
              <a:avLst/>
            </a:prstGeom>
            <a:gradFill flip="none" rotWithShape="1">
              <a:gsLst>
                <a:gs pos="0">
                  <a:schemeClr val="accent6">
                    <a:lumMod val="67000"/>
                  </a:schemeClr>
                </a:gs>
                <a:gs pos="48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s-PE" sz="2000">
                  <a:solidFill>
                    <a:schemeClr val="tx1"/>
                  </a:solidFill>
                </a:rPr>
                <a:t>Entorno</a:t>
              </a:r>
              <a:endParaRPr lang="en-US" sz="2000">
                <a:solidFill>
                  <a:schemeClr val="tx1"/>
                </a:solidFill>
              </a:endParaRPr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14DA295D-DEC5-416C-9302-66DDEACB217B}"/>
                </a:ext>
              </a:extLst>
            </p:cNvPr>
            <p:cNvSpPr/>
            <p:nvPr/>
          </p:nvSpPr>
          <p:spPr>
            <a:xfrm>
              <a:off x="8240601" y="1643711"/>
              <a:ext cx="1499057" cy="890388"/>
            </a:xfrm>
            <a:prstGeom prst="roundRect">
              <a:avLst/>
            </a:prstGeom>
            <a:gradFill flip="none" rotWithShape="1">
              <a:gsLst>
                <a:gs pos="0">
                  <a:schemeClr val="accent4">
                    <a:lumMod val="67000"/>
                  </a:schemeClr>
                </a:gs>
                <a:gs pos="48000">
                  <a:schemeClr val="accent4">
                    <a:lumMod val="97000"/>
                    <a:lumOff val="3000"/>
                  </a:schemeClr>
                </a:gs>
                <a:gs pos="100000">
                  <a:schemeClr val="accent4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pPr algn="ctr"/>
              <a:r>
                <a:rPr lang="es-PE">
                  <a:solidFill>
                    <a:schemeClr val="tx1"/>
                  </a:solidFill>
                </a:rPr>
                <a:t>Servicio</a:t>
              </a:r>
            </a:p>
            <a:p>
              <a:pPr algn="ctr"/>
              <a:r>
                <a:rPr lang="es-PE">
                  <a:solidFill>
                    <a:schemeClr val="tx1"/>
                  </a:solidFill>
                </a:rPr>
                <a:t>Secundario</a:t>
              </a:r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B16C0C2B-FC5A-41C9-A9BC-35B768B811E0}"/>
              </a:ext>
            </a:extLst>
          </p:cNvPr>
          <p:cNvSpPr/>
          <p:nvPr/>
        </p:nvSpPr>
        <p:spPr>
          <a:xfrm>
            <a:off x="5933493" y="887041"/>
            <a:ext cx="1138136" cy="444100"/>
          </a:xfrm>
          <a:prstGeom prst="wedgeRoundRectCallout">
            <a:avLst>
              <a:gd name="adj1" fmla="val 105662"/>
              <a:gd name="adj2" fmla="val 103700"/>
              <a:gd name="adj3" fmla="val 16667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PE" sz="1200"/>
              <a:t>IP Servidor</a:t>
            </a:r>
            <a:endParaRPr lang="en-US" sz="1200"/>
          </a:p>
        </p:txBody>
      </p:sp>
      <p:sp>
        <p:nvSpPr>
          <p:cNvPr id="18" name="Speech Bubble: Rectangle with Corners Rounded 17">
            <a:extLst>
              <a:ext uri="{FF2B5EF4-FFF2-40B4-BE49-F238E27FC236}">
                <a16:creationId xmlns:a16="http://schemas.microsoft.com/office/drawing/2014/main" id="{EFC0B25A-3AC6-499D-9E07-993CF8392F97}"/>
              </a:ext>
            </a:extLst>
          </p:cNvPr>
          <p:cNvSpPr/>
          <p:nvPr/>
        </p:nvSpPr>
        <p:spPr>
          <a:xfrm>
            <a:off x="5933493" y="1561949"/>
            <a:ext cx="1138136" cy="623153"/>
          </a:xfrm>
          <a:prstGeom prst="wedgeRoundRectCallout">
            <a:avLst>
              <a:gd name="adj1" fmla="val 150106"/>
              <a:gd name="adj2" fmla="val 16713"/>
              <a:gd name="adj3" fmla="val 16667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PE" sz="1200"/>
              <a:t>Nombre BD</a:t>
            </a:r>
          </a:p>
          <a:p>
            <a:r>
              <a:rPr lang="es-PE" sz="1200"/>
              <a:t>Login</a:t>
            </a:r>
          </a:p>
          <a:p>
            <a:r>
              <a:rPr lang="es-PE" sz="1200"/>
              <a:t>Password</a:t>
            </a:r>
            <a:endParaRPr lang="en-US" sz="120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0FC6EBE-42D9-41B6-9B2C-3E31AF2F877C}"/>
              </a:ext>
            </a:extLst>
          </p:cNvPr>
          <p:cNvCxnSpPr>
            <a:stCxn id="27" idx="3"/>
            <a:endCxn id="36" idx="1"/>
          </p:cNvCxnSpPr>
          <p:nvPr/>
        </p:nvCxnSpPr>
        <p:spPr>
          <a:xfrm>
            <a:off x="3446153" y="3822713"/>
            <a:ext cx="4794448" cy="832761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Speech Bubble: Rectangle with Corners Rounded 22">
            <a:extLst>
              <a:ext uri="{FF2B5EF4-FFF2-40B4-BE49-F238E27FC236}">
                <a16:creationId xmlns:a16="http://schemas.microsoft.com/office/drawing/2014/main" id="{5578BC2D-F9A3-4B7F-AE74-524A1C83E496}"/>
              </a:ext>
            </a:extLst>
          </p:cNvPr>
          <p:cNvSpPr/>
          <p:nvPr/>
        </p:nvSpPr>
        <p:spPr>
          <a:xfrm>
            <a:off x="5933493" y="3246886"/>
            <a:ext cx="1138136" cy="444100"/>
          </a:xfrm>
          <a:prstGeom prst="wedgeRoundRectCallout">
            <a:avLst>
              <a:gd name="adj1" fmla="val 105662"/>
              <a:gd name="adj2" fmla="val 103700"/>
              <a:gd name="adj3" fmla="val 16667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PE" sz="1200"/>
              <a:t>Queue Manager</a:t>
            </a:r>
            <a:endParaRPr lang="en-US" sz="1200"/>
          </a:p>
        </p:txBody>
      </p:sp>
      <p:sp>
        <p:nvSpPr>
          <p:cNvPr id="25" name="Speech Bubble: Rectangle with Corners Rounded 24">
            <a:extLst>
              <a:ext uri="{FF2B5EF4-FFF2-40B4-BE49-F238E27FC236}">
                <a16:creationId xmlns:a16="http://schemas.microsoft.com/office/drawing/2014/main" id="{51952AE6-3165-4CA7-A983-33528AE9A529}"/>
              </a:ext>
            </a:extLst>
          </p:cNvPr>
          <p:cNvSpPr/>
          <p:nvPr/>
        </p:nvSpPr>
        <p:spPr>
          <a:xfrm>
            <a:off x="5933493" y="4736734"/>
            <a:ext cx="1138136" cy="444100"/>
          </a:xfrm>
          <a:prstGeom prst="wedgeRoundRectCallout">
            <a:avLst>
              <a:gd name="adj1" fmla="val 148397"/>
              <a:gd name="adj2" fmla="val -32106"/>
              <a:gd name="adj3" fmla="val 16667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PE" sz="1200"/>
              <a:t>Nombre de la Cola</a:t>
            </a:r>
            <a:endParaRPr lang="en-US" sz="1200"/>
          </a:p>
        </p:txBody>
      </p:sp>
      <p:sp>
        <p:nvSpPr>
          <p:cNvPr id="26" name="Arrow: Pentagon 25">
            <a:extLst>
              <a:ext uri="{FF2B5EF4-FFF2-40B4-BE49-F238E27FC236}">
                <a16:creationId xmlns:a16="http://schemas.microsoft.com/office/drawing/2014/main" id="{50EE6886-BEFE-48FC-88EA-0CB1183C525D}"/>
              </a:ext>
            </a:extLst>
          </p:cNvPr>
          <p:cNvSpPr/>
          <p:nvPr/>
        </p:nvSpPr>
        <p:spPr>
          <a:xfrm>
            <a:off x="2993208" y="3244333"/>
            <a:ext cx="452945" cy="224603"/>
          </a:xfrm>
          <a:prstGeom prst="homePlate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Arrow: Pentagon 26">
            <a:extLst>
              <a:ext uri="{FF2B5EF4-FFF2-40B4-BE49-F238E27FC236}">
                <a16:creationId xmlns:a16="http://schemas.microsoft.com/office/drawing/2014/main" id="{F2BCA9EC-61D8-4090-82A6-FB4257A95AD0}"/>
              </a:ext>
            </a:extLst>
          </p:cNvPr>
          <p:cNvSpPr/>
          <p:nvPr/>
        </p:nvSpPr>
        <p:spPr>
          <a:xfrm>
            <a:off x="2993208" y="3710411"/>
            <a:ext cx="452945" cy="224603"/>
          </a:xfrm>
          <a:prstGeom prst="homePlate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56809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FE3E85-00EE-4B69-B030-BA6D83A8F1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638"/>
            <a:ext cx="12192000" cy="548739"/>
          </a:xfrm>
          <a:gradFill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</a:gradFill>
        </p:spPr>
        <p:txBody>
          <a:bodyPr>
            <a:normAutofit fontScale="90000"/>
          </a:bodyPr>
          <a:lstStyle/>
          <a:p>
            <a:r>
              <a:rPr lang="es-PE"/>
              <a:t>El Problema</a:t>
            </a:r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132BD16-6D35-4A28-A2A7-9007D896261E}"/>
              </a:ext>
            </a:extLst>
          </p:cNvPr>
          <p:cNvGrpSpPr/>
          <p:nvPr/>
        </p:nvGrpSpPr>
        <p:grpSpPr>
          <a:xfrm>
            <a:off x="746524" y="1419726"/>
            <a:ext cx="3692061" cy="3873952"/>
            <a:chOff x="746524" y="1419726"/>
            <a:chExt cx="3692061" cy="3873952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73DAE0C3-11DC-4E69-9D84-8686A707B937}"/>
                </a:ext>
              </a:extLst>
            </p:cNvPr>
            <p:cNvSpPr/>
            <p:nvPr/>
          </p:nvSpPr>
          <p:spPr>
            <a:xfrm>
              <a:off x="746524" y="1419726"/>
              <a:ext cx="3692061" cy="3873952"/>
            </a:xfrm>
            <a:prstGeom prst="roundRect">
              <a:avLst/>
            </a:prstGeom>
            <a:gradFill flip="none" rotWithShape="1">
              <a:gsLst>
                <a:gs pos="0">
                  <a:schemeClr val="accent2">
                    <a:lumMod val="67000"/>
                  </a:schemeClr>
                </a:gs>
                <a:gs pos="48000">
                  <a:schemeClr val="accent2">
                    <a:lumMod val="97000"/>
                    <a:lumOff val="3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s-PE" sz="2000">
                  <a:solidFill>
                    <a:schemeClr val="tx1"/>
                  </a:solidFill>
                </a:rPr>
                <a:t>Entorno</a:t>
              </a:r>
              <a:endParaRPr lang="en-US" sz="2000">
                <a:solidFill>
                  <a:schemeClr val="tx1"/>
                </a:solidFill>
              </a:endParaRPr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F4CFAF21-C40D-4315-BEBA-D0E83E782B68}"/>
                </a:ext>
              </a:extLst>
            </p:cNvPr>
            <p:cNvSpPr/>
            <p:nvPr/>
          </p:nvSpPr>
          <p:spPr>
            <a:xfrm>
              <a:off x="1558723" y="2442682"/>
              <a:ext cx="2067662" cy="1828041"/>
            </a:xfrm>
            <a:prstGeom prst="roundRect">
              <a:avLst/>
            </a:prstGeom>
            <a:gradFill flip="none" rotWithShape="1">
              <a:gsLst>
                <a:gs pos="0">
                  <a:schemeClr val="accent5">
                    <a:lumMod val="67000"/>
                  </a:schemeClr>
                </a:gs>
                <a:gs pos="48000">
                  <a:schemeClr val="accent5">
                    <a:lumMod val="97000"/>
                    <a:lumOff val="300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s-PE">
                  <a:solidFill>
                    <a:schemeClr val="tx1"/>
                  </a:solidFill>
                </a:rPr>
                <a:t>Servicio</a:t>
              </a:r>
            </a:p>
            <a:p>
              <a:pPr algn="ctr"/>
              <a:r>
                <a:rPr lang="es-PE">
                  <a:solidFill>
                    <a:schemeClr val="tx1"/>
                  </a:solidFill>
                </a:rPr>
                <a:t>Principal</a:t>
              </a:r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00557FD-8C48-46BE-87D8-8ADD9B88EF7E}"/>
              </a:ext>
            </a:extLst>
          </p:cNvPr>
          <p:cNvGrpSpPr/>
          <p:nvPr/>
        </p:nvGrpSpPr>
        <p:grpSpPr>
          <a:xfrm>
            <a:off x="7753416" y="902367"/>
            <a:ext cx="2473426" cy="2373077"/>
            <a:chOff x="7753416" y="902367"/>
            <a:chExt cx="2473426" cy="2373077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EF3229E5-BFFE-429D-A01E-D844152C325C}"/>
                </a:ext>
              </a:extLst>
            </p:cNvPr>
            <p:cNvSpPr/>
            <p:nvPr/>
          </p:nvSpPr>
          <p:spPr>
            <a:xfrm>
              <a:off x="7753416" y="902367"/>
              <a:ext cx="2473426" cy="2373077"/>
            </a:xfrm>
            <a:prstGeom prst="roundRect">
              <a:avLst/>
            </a:prstGeom>
            <a:gradFill flip="none" rotWithShape="1">
              <a:gsLst>
                <a:gs pos="0">
                  <a:schemeClr val="accent6">
                    <a:lumMod val="67000"/>
                  </a:schemeClr>
                </a:gs>
                <a:gs pos="48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s-PE" sz="2000">
                  <a:solidFill>
                    <a:schemeClr val="tx1"/>
                  </a:solidFill>
                </a:rPr>
                <a:t>Entorno</a:t>
              </a:r>
              <a:endParaRPr lang="en-US" sz="2000">
                <a:solidFill>
                  <a:schemeClr val="tx1"/>
                </a:solidFill>
              </a:endParaRPr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B5C41C2F-57D4-4842-9453-7A47C9E7A6E4}"/>
                </a:ext>
              </a:extLst>
            </p:cNvPr>
            <p:cNvSpPr/>
            <p:nvPr/>
          </p:nvSpPr>
          <p:spPr>
            <a:xfrm>
              <a:off x="8240601" y="1643711"/>
              <a:ext cx="1499057" cy="890388"/>
            </a:xfrm>
            <a:prstGeom prst="roundRect">
              <a:avLst/>
            </a:prstGeom>
            <a:gradFill flip="none" rotWithShape="1">
              <a:gsLst>
                <a:gs pos="0">
                  <a:schemeClr val="accent4">
                    <a:lumMod val="67000"/>
                  </a:schemeClr>
                </a:gs>
                <a:gs pos="48000">
                  <a:schemeClr val="accent4">
                    <a:lumMod val="97000"/>
                    <a:lumOff val="3000"/>
                  </a:schemeClr>
                </a:gs>
                <a:gs pos="100000">
                  <a:schemeClr val="accent4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pPr algn="ctr"/>
              <a:r>
                <a:rPr lang="es-PE">
                  <a:solidFill>
                    <a:schemeClr val="tx1"/>
                  </a:solidFill>
                </a:rPr>
                <a:t>Servicio</a:t>
              </a:r>
            </a:p>
            <a:p>
              <a:pPr algn="ctr"/>
              <a:r>
                <a:rPr lang="es-PE">
                  <a:solidFill>
                    <a:schemeClr val="tx1"/>
                  </a:solidFill>
                </a:rPr>
                <a:t>Secundario</a:t>
              </a:r>
              <a:endParaRPr 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6225C7F-0640-4B63-B559-BDC571A6B37E}"/>
              </a:ext>
            </a:extLst>
          </p:cNvPr>
          <p:cNvCxnSpPr>
            <a:stCxn id="9" idx="3"/>
            <a:endCxn id="8" idx="1"/>
          </p:cNvCxnSpPr>
          <p:nvPr/>
        </p:nvCxnSpPr>
        <p:spPr>
          <a:xfrm flipV="1">
            <a:off x="3446153" y="2088905"/>
            <a:ext cx="4794448" cy="1267730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2EAB3CD9-231D-419F-A687-0D8DF5E3277F}"/>
              </a:ext>
            </a:extLst>
          </p:cNvPr>
          <p:cNvSpPr txBox="1"/>
          <p:nvPr/>
        </p:nvSpPr>
        <p:spPr>
          <a:xfrm>
            <a:off x="0" y="6454534"/>
            <a:ext cx="6096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050"/>
              <a:t>Application Infrastructure patterns / Cross-cutting concerns / Externalized configuration</a:t>
            </a:r>
          </a:p>
          <a:p>
            <a:r>
              <a:rPr lang="en-US" sz="1050"/>
              <a:t>https://microservices.io/patterns/externalized-configuration.html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0F6EB2D-52CE-4201-938B-0A7F0FE2A0B4}"/>
              </a:ext>
            </a:extLst>
          </p:cNvPr>
          <p:cNvSpPr txBox="1"/>
          <p:nvPr/>
        </p:nvSpPr>
        <p:spPr>
          <a:xfrm>
            <a:off x="6096001" y="6548333"/>
            <a:ext cx="6096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/>
              <a:t>https://github.com/jtoulier/api-developer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A515E8C-6852-4B95-B84B-E8C781E455BE}"/>
              </a:ext>
            </a:extLst>
          </p:cNvPr>
          <p:cNvSpPr txBox="1"/>
          <p:nvPr/>
        </p:nvSpPr>
        <p:spPr>
          <a:xfrm>
            <a:off x="0" y="570648"/>
            <a:ext cx="12192000" cy="369332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s-PE">
                <a:solidFill>
                  <a:srgbClr val="FF0000"/>
                </a:solidFill>
              </a:rPr>
              <a:t>4) De alguna forma el Servicio Principal debe tener estos valores y emplearlos para conectarse</a:t>
            </a:r>
            <a:endParaRPr lang="en-US">
              <a:solidFill>
                <a:srgbClr val="FF0000"/>
              </a:solidFill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BD5C3E2-D761-413D-AD97-F9F591C3F800}"/>
              </a:ext>
            </a:extLst>
          </p:cNvPr>
          <p:cNvGrpSpPr/>
          <p:nvPr/>
        </p:nvGrpSpPr>
        <p:grpSpPr>
          <a:xfrm>
            <a:off x="7753416" y="3468936"/>
            <a:ext cx="2473426" cy="2373077"/>
            <a:chOff x="7753416" y="902367"/>
            <a:chExt cx="2473426" cy="2373077"/>
          </a:xfrm>
        </p:grpSpPr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1603C0CD-F6DD-498C-8C6D-E43B6CE7149D}"/>
                </a:ext>
              </a:extLst>
            </p:cNvPr>
            <p:cNvSpPr/>
            <p:nvPr/>
          </p:nvSpPr>
          <p:spPr>
            <a:xfrm>
              <a:off x="7753416" y="902367"/>
              <a:ext cx="2473426" cy="2373077"/>
            </a:xfrm>
            <a:prstGeom prst="roundRect">
              <a:avLst/>
            </a:prstGeom>
            <a:gradFill flip="none" rotWithShape="1">
              <a:gsLst>
                <a:gs pos="0">
                  <a:schemeClr val="accent6">
                    <a:lumMod val="67000"/>
                  </a:schemeClr>
                </a:gs>
                <a:gs pos="48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s-PE" sz="2000">
                  <a:solidFill>
                    <a:schemeClr val="tx1"/>
                  </a:solidFill>
                </a:rPr>
                <a:t>Entorno</a:t>
              </a:r>
              <a:endParaRPr lang="en-US" sz="2000">
                <a:solidFill>
                  <a:schemeClr val="tx1"/>
                </a:solidFill>
              </a:endParaRPr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14DA295D-DEC5-416C-9302-66DDEACB217B}"/>
                </a:ext>
              </a:extLst>
            </p:cNvPr>
            <p:cNvSpPr/>
            <p:nvPr/>
          </p:nvSpPr>
          <p:spPr>
            <a:xfrm>
              <a:off x="8240601" y="1643711"/>
              <a:ext cx="1499057" cy="890388"/>
            </a:xfrm>
            <a:prstGeom prst="roundRect">
              <a:avLst/>
            </a:prstGeom>
            <a:gradFill flip="none" rotWithShape="1">
              <a:gsLst>
                <a:gs pos="0">
                  <a:schemeClr val="accent4">
                    <a:lumMod val="67000"/>
                  </a:schemeClr>
                </a:gs>
                <a:gs pos="48000">
                  <a:schemeClr val="accent4">
                    <a:lumMod val="97000"/>
                    <a:lumOff val="3000"/>
                  </a:schemeClr>
                </a:gs>
                <a:gs pos="100000">
                  <a:schemeClr val="accent4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pPr algn="ctr"/>
              <a:r>
                <a:rPr lang="es-PE">
                  <a:solidFill>
                    <a:schemeClr val="tx1"/>
                  </a:solidFill>
                </a:rPr>
                <a:t>Servicio</a:t>
              </a:r>
            </a:p>
            <a:p>
              <a:pPr algn="ctr"/>
              <a:r>
                <a:rPr lang="es-PE">
                  <a:solidFill>
                    <a:schemeClr val="tx1"/>
                  </a:solidFill>
                </a:rPr>
                <a:t>Secundario</a:t>
              </a:r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B16C0C2B-FC5A-41C9-A9BC-35B768B811E0}"/>
              </a:ext>
            </a:extLst>
          </p:cNvPr>
          <p:cNvSpPr/>
          <p:nvPr/>
        </p:nvSpPr>
        <p:spPr>
          <a:xfrm>
            <a:off x="5933493" y="887041"/>
            <a:ext cx="1138136" cy="444100"/>
          </a:xfrm>
          <a:prstGeom prst="wedgeRoundRectCallout">
            <a:avLst>
              <a:gd name="adj1" fmla="val 105662"/>
              <a:gd name="adj2" fmla="val 103700"/>
              <a:gd name="adj3" fmla="val 16667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PE" sz="1200"/>
              <a:t>IP Servidor</a:t>
            </a:r>
            <a:endParaRPr lang="en-US" sz="1200"/>
          </a:p>
        </p:txBody>
      </p:sp>
      <p:sp>
        <p:nvSpPr>
          <p:cNvPr id="18" name="Speech Bubble: Rectangle with Corners Rounded 17">
            <a:extLst>
              <a:ext uri="{FF2B5EF4-FFF2-40B4-BE49-F238E27FC236}">
                <a16:creationId xmlns:a16="http://schemas.microsoft.com/office/drawing/2014/main" id="{EFC0B25A-3AC6-499D-9E07-993CF8392F97}"/>
              </a:ext>
            </a:extLst>
          </p:cNvPr>
          <p:cNvSpPr/>
          <p:nvPr/>
        </p:nvSpPr>
        <p:spPr>
          <a:xfrm>
            <a:off x="5933493" y="1561949"/>
            <a:ext cx="1138136" cy="623153"/>
          </a:xfrm>
          <a:prstGeom prst="wedgeRoundRectCallout">
            <a:avLst>
              <a:gd name="adj1" fmla="val 150106"/>
              <a:gd name="adj2" fmla="val 16713"/>
              <a:gd name="adj3" fmla="val 16667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PE" sz="1200"/>
              <a:t>Nombre BD</a:t>
            </a:r>
          </a:p>
          <a:p>
            <a:r>
              <a:rPr lang="es-PE" sz="1200"/>
              <a:t>Login</a:t>
            </a:r>
          </a:p>
          <a:p>
            <a:r>
              <a:rPr lang="es-PE" sz="1200"/>
              <a:t>Password</a:t>
            </a:r>
            <a:endParaRPr lang="en-US" sz="120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0FC6EBE-42D9-41B6-9B2C-3E31AF2F877C}"/>
              </a:ext>
            </a:extLst>
          </p:cNvPr>
          <p:cNvCxnSpPr>
            <a:stCxn id="28" idx="3"/>
            <a:endCxn id="36" idx="1"/>
          </p:cNvCxnSpPr>
          <p:nvPr/>
        </p:nvCxnSpPr>
        <p:spPr>
          <a:xfrm>
            <a:off x="3446153" y="3822713"/>
            <a:ext cx="4794448" cy="832761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Speech Bubble: Rectangle with Corners Rounded 21">
            <a:extLst>
              <a:ext uri="{FF2B5EF4-FFF2-40B4-BE49-F238E27FC236}">
                <a16:creationId xmlns:a16="http://schemas.microsoft.com/office/drawing/2014/main" id="{D9812D60-4FD6-40C8-922C-EAD5F62765E3}"/>
              </a:ext>
            </a:extLst>
          </p:cNvPr>
          <p:cNvSpPr/>
          <p:nvPr/>
        </p:nvSpPr>
        <p:spPr>
          <a:xfrm>
            <a:off x="5933493" y="3246886"/>
            <a:ext cx="1138136" cy="444100"/>
          </a:xfrm>
          <a:prstGeom prst="wedgeRoundRectCallout">
            <a:avLst>
              <a:gd name="adj1" fmla="val 105662"/>
              <a:gd name="adj2" fmla="val 103700"/>
              <a:gd name="adj3" fmla="val 16667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PE" sz="1200"/>
              <a:t>Queue Manager</a:t>
            </a:r>
            <a:endParaRPr lang="en-US" sz="12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BE0DE2F-A957-43CA-B5BA-09EFE95165A6}"/>
              </a:ext>
            </a:extLst>
          </p:cNvPr>
          <p:cNvSpPr txBox="1"/>
          <p:nvPr/>
        </p:nvSpPr>
        <p:spPr>
          <a:xfrm>
            <a:off x="1741250" y="3187478"/>
            <a:ext cx="1023116" cy="95410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PE" sz="800"/>
              <a:t>IP Servidor</a:t>
            </a:r>
          </a:p>
          <a:p>
            <a:r>
              <a:rPr lang="es-PE" sz="800"/>
              <a:t>Nombre BD</a:t>
            </a:r>
          </a:p>
          <a:p>
            <a:r>
              <a:rPr lang="es-PE" sz="800"/>
              <a:t>Login</a:t>
            </a:r>
          </a:p>
          <a:p>
            <a:r>
              <a:rPr lang="es-PE" sz="800"/>
              <a:t>Password</a:t>
            </a:r>
          </a:p>
          <a:p>
            <a:endParaRPr lang="es-PE" sz="800"/>
          </a:p>
          <a:p>
            <a:r>
              <a:rPr lang="es-PE" sz="800"/>
              <a:t>Queue Manager</a:t>
            </a:r>
          </a:p>
          <a:p>
            <a:r>
              <a:rPr lang="es-PE" sz="800"/>
              <a:t>Nombre de la Cola</a:t>
            </a:r>
            <a:endParaRPr lang="en-US" sz="800"/>
          </a:p>
        </p:txBody>
      </p:sp>
      <p:sp>
        <p:nvSpPr>
          <p:cNvPr id="25" name="Speech Bubble: Rectangle with Corners Rounded 24">
            <a:extLst>
              <a:ext uri="{FF2B5EF4-FFF2-40B4-BE49-F238E27FC236}">
                <a16:creationId xmlns:a16="http://schemas.microsoft.com/office/drawing/2014/main" id="{85933AA5-F2FB-4F3F-8AF7-CAD5858BE1B8}"/>
              </a:ext>
            </a:extLst>
          </p:cNvPr>
          <p:cNvSpPr/>
          <p:nvPr/>
        </p:nvSpPr>
        <p:spPr>
          <a:xfrm>
            <a:off x="5933493" y="4736734"/>
            <a:ext cx="1138136" cy="444100"/>
          </a:xfrm>
          <a:prstGeom prst="wedgeRoundRectCallout">
            <a:avLst>
              <a:gd name="adj1" fmla="val 148397"/>
              <a:gd name="adj2" fmla="val -32106"/>
              <a:gd name="adj3" fmla="val 16667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PE" sz="1200"/>
              <a:t>Nombre de la Cola</a:t>
            </a:r>
            <a:endParaRPr lang="en-US" sz="1200"/>
          </a:p>
        </p:txBody>
      </p:sp>
      <p:sp>
        <p:nvSpPr>
          <p:cNvPr id="9" name="Arrow: Pentagon 8">
            <a:extLst>
              <a:ext uri="{FF2B5EF4-FFF2-40B4-BE49-F238E27FC236}">
                <a16:creationId xmlns:a16="http://schemas.microsoft.com/office/drawing/2014/main" id="{8DED6601-83CE-4454-B05C-4BF22F8F5BF9}"/>
              </a:ext>
            </a:extLst>
          </p:cNvPr>
          <p:cNvSpPr/>
          <p:nvPr/>
        </p:nvSpPr>
        <p:spPr>
          <a:xfrm>
            <a:off x="2993208" y="3244333"/>
            <a:ext cx="452945" cy="224603"/>
          </a:xfrm>
          <a:prstGeom prst="homePlate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4433A09-5991-49B9-AB15-6BF9D41D4F91}"/>
              </a:ext>
            </a:extLst>
          </p:cNvPr>
          <p:cNvCxnSpPr>
            <a:endCxn id="9" idx="1"/>
          </p:cNvCxnSpPr>
          <p:nvPr/>
        </p:nvCxnSpPr>
        <p:spPr>
          <a:xfrm flipV="1">
            <a:off x="2388017" y="3356635"/>
            <a:ext cx="605191" cy="112302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Arrow: Pentagon 27">
            <a:extLst>
              <a:ext uri="{FF2B5EF4-FFF2-40B4-BE49-F238E27FC236}">
                <a16:creationId xmlns:a16="http://schemas.microsoft.com/office/drawing/2014/main" id="{FBF2A853-4FB0-4262-99A6-F7AB1D2F1C5B}"/>
              </a:ext>
            </a:extLst>
          </p:cNvPr>
          <p:cNvSpPr/>
          <p:nvPr/>
        </p:nvSpPr>
        <p:spPr>
          <a:xfrm>
            <a:off x="2993208" y="3710411"/>
            <a:ext cx="452945" cy="224603"/>
          </a:xfrm>
          <a:prstGeom prst="homePlate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9F9008B-0C4F-4472-8B53-9447817CBEDF}"/>
              </a:ext>
            </a:extLst>
          </p:cNvPr>
          <p:cNvCxnSpPr>
            <a:endCxn id="28" idx="1"/>
          </p:cNvCxnSpPr>
          <p:nvPr/>
        </p:nvCxnSpPr>
        <p:spPr>
          <a:xfrm flipV="1">
            <a:off x="2519464" y="3822713"/>
            <a:ext cx="473744" cy="112301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15078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FE3E85-00EE-4B69-B030-BA6D83A8F1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638"/>
            <a:ext cx="12192000" cy="548739"/>
          </a:xfrm>
          <a:gradFill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</a:gradFill>
        </p:spPr>
        <p:txBody>
          <a:bodyPr>
            <a:normAutofit fontScale="90000"/>
          </a:bodyPr>
          <a:lstStyle/>
          <a:p>
            <a:r>
              <a:rPr lang="es-PE"/>
              <a:t>La solución personalizada</a:t>
            </a:r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132BD16-6D35-4A28-A2A7-9007D896261E}"/>
              </a:ext>
            </a:extLst>
          </p:cNvPr>
          <p:cNvGrpSpPr/>
          <p:nvPr/>
        </p:nvGrpSpPr>
        <p:grpSpPr>
          <a:xfrm>
            <a:off x="746524" y="1419726"/>
            <a:ext cx="3692061" cy="3873952"/>
            <a:chOff x="746524" y="1419726"/>
            <a:chExt cx="3692061" cy="3873952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73DAE0C3-11DC-4E69-9D84-8686A707B937}"/>
                </a:ext>
              </a:extLst>
            </p:cNvPr>
            <p:cNvSpPr/>
            <p:nvPr/>
          </p:nvSpPr>
          <p:spPr>
            <a:xfrm>
              <a:off x="746524" y="1419726"/>
              <a:ext cx="3692061" cy="3873952"/>
            </a:xfrm>
            <a:prstGeom prst="roundRect">
              <a:avLst/>
            </a:prstGeom>
            <a:gradFill flip="none" rotWithShape="1">
              <a:gsLst>
                <a:gs pos="0">
                  <a:schemeClr val="accent2">
                    <a:lumMod val="67000"/>
                  </a:schemeClr>
                </a:gs>
                <a:gs pos="48000">
                  <a:schemeClr val="accent2">
                    <a:lumMod val="97000"/>
                    <a:lumOff val="3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s-PE" sz="2000">
                  <a:solidFill>
                    <a:schemeClr val="tx1"/>
                  </a:solidFill>
                </a:rPr>
                <a:t>Entorno</a:t>
              </a:r>
              <a:endParaRPr lang="en-US" sz="2000">
                <a:solidFill>
                  <a:schemeClr val="tx1"/>
                </a:solidFill>
              </a:endParaRPr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F4CFAF21-C40D-4315-BEBA-D0E83E782B68}"/>
                </a:ext>
              </a:extLst>
            </p:cNvPr>
            <p:cNvSpPr/>
            <p:nvPr/>
          </p:nvSpPr>
          <p:spPr>
            <a:xfrm>
              <a:off x="1558723" y="2442682"/>
              <a:ext cx="2067662" cy="1828041"/>
            </a:xfrm>
            <a:prstGeom prst="roundRect">
              <a:avLst/>
            </a:prstGeom>
            <a:gradFill flip="none" rotWithShape="1">
              <a:gsLst>
                <a:gs pos="0">
                  <a:schemeClr val="accent5">
                    <a:lumMod val="67000"/>
                  </a:schemeClr>
                </a:gs>
                <a:gs pos="48000">
                  <a:schemeClr val="accent5">
                    <a:lumMod val="97000"/>
                    <a:lumOff val="300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s-PE">
                  <a:solidFill>
                    <a:schemeClr val="tx1"/>
                  </a:solidFill>
                </a:rPr>
                <a:t>Servicio</a:t>
              </a:r>
            </a:p>
            <a:p>
              <a:pPr algn="ctr"/>
              <a:r>
                <a:rPr lang="es-PE">
                  <a:solidFill>
                    <a:schemeClr val="tx1"/>
                  </a:solidFill>
                </a:rPr>
                <a:t>Principal</a:t>
              </a:r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00557FD-8C48-46BE-87D8-8ADD9B88EF7E}"/>
              </a:ext>
            </a:extLst>
          </p:cNvPr>
          <p:cNvGrpSpPr/>
          <p:nvPr/>
        </p:nvGrpSpPr>
        <p:grpSpPr>
          <a:xfrm>
            <a:off x="7753416" y="902367"/>
            <a:ext cx="2473426" cy="2373077"/>
            <a:chOff x="7753416" y="902367"/>
            <a:chExt cx="2473426" cy="2373077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EF3229E5-BFFE-429D-A01E-D844152C325C}"/>
                </a:ext>
              </a:extLst>
            </p:cNvPr>
            <p:cNvSpPr/>
            <p:nvPr/>
          </p:nvSpPr>
          <p:spPr>
            <a:xfrm>
              <a:off x="7753416" y="902367"/>
              <a:ext cx="2473426" cy="2373077"/>
            </a:xfrm>
            <a:prstGeom prst="roundRect">
              <a:avLst/>
            </a:prstGeom>
            <a:gradFill flip="none" rotWithShape="1">
              <a:gsLst>
                <a:gs pos="0">
                  <a:schemeClr val="accent6">
                    <a:lumMod val="67000"/>
                  </a:schemeClr>
                </a:gs>
                <a:gs pos="48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s-PE" sz="2000">
                  <a:solidFill>
                    <a:schemeClr val="tx1"/>
                  </a:solidFill>
                </a:rPr>
                <a:t>Entorno</a:t>
              </a:r>
              <a:endParaRPr lang="en-US" sz="2000">
                <a:solidFill>
                  <a:schemeClr val="tx1"/>
                </a:solidFill>
              </a:endParaRPr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B5C41C2F-57D4-4842-9453-7A47C9E7A6E4}"/>
                </a:ext>
              </a:extLst>
            </p:cNvPr>
            <p:cNvSpPr/>
            <p:nvPr/>
          </p:nvSpPr>
          <p:spPr>
            <a:xfrm>
              <a:off x="8240601" y="1643711"/>
              <a:ext cx="1499057" cy="890388"/>
            </a:xfrm>
            <a:prstGeom prst="roundRect">
              <a:avLst/>
            </a:prstGeom>
            <a:gradFill flip="none" rotWithShape="1">
              <a:gsLst>
                <a:gs pos="0">
                  <a:schemeClr val="accent4">
                    <a:lumMod val="67000"/>
                  </a:schemeClr>
                </a:gs>
                <a:gs pos="48000">
                  <a:schemeClr val="accent4">
                    <a:lumMod val="97000"/>
                    <a:lumOff val="3000"/>
                  </a:schemeClr>
                </a:gs>
                <a:gs pos="100000">
                  <a:schemeClr val="accent4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pPr algn="ctr"/>
              <a:r>
                <a:rPr lang="es-PE">
                  <a:solidFill>
                    <a:schemeClr val="tx1"/>
                  </a:solidFill>
                </a:rPr>
                <a:t>Servicio</a:t>
              </a:r>
            </a:p>
            <a:p>
              <a:pPr algn="ctr"/>
              <a:r>
                <a:rPr lang="es-PE">
                  <a:solidFill>
                    <a:schemeClr val="tx1"/>
                  </a:solidFill>
                </a:rPr>
                <a:t>Secundario</a:t>
              </a:r>
              <a:endParaRPr 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6225C7F-0640-4B63-B559-BDC571A6B37E}"/>
              </a:ext>
            </a:extLst>
          </p:cNvPr>
          <p:cNvCxnSpPr>
            <a:stCxn id="9" idx="3"/>
            <a:endCxn id="8" idx="1"/>
          </p:cNvCxnSpPr>
          <p:nvPr/>
        </p:nvCxnSpPr>
        <p:spPr>
          <a:xfrm flipV="1">
            <a:off x="3446153" y="2088905"/>
            <a:ext cx="4794448" cy="1267730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2EAB3CD9-231D-419F-A687-0D8DF5E3277F}"/>
              </a:ext>
            </a:extLst>
          </p:cNvPr>
          <p:cNvSpPr txBox="1"/>
          <p:nvPr/>
        </p:nvSpPr>
        <p:spPr>
          <a:xfrm>
            <a:off x="0" y="6454534"/>
            <a:ext cx="6096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050"/>
              <a:t>Application Infrastructure patterns / Cross-cutting concerns / Externalized configuration</a:t>
            </a:r>
          </a:p>
          <a:p>
            <a:r>
              <a:rPr lang="en-US" sz="1050"/>
              <a:t>https://microservices.io/patterns/externalized-configuration.html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0F6EB2D-52CE-4201-938B-0A7F0FE2A0B4}"/>
              </a:ext>
            </a:extLst>
          </p:cNvPr>
          <p:cNvSpPr txBox="1"/>
          <p:nvPr/>
        </p:nvSpPr>
        <p:spPr>
          <a:xfrm>
            <a:off x="6096001" y="6548333"/>
            <a:ext cx="6096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/>
              <a:t>https://github.com/jtoulier/api-developer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A515E8C-6852-4B95-B84B-E8C781E455BE}"/>
              </a:ext>
            </a:extLst>
          </p:cNvPr>
          <p:cNvSpPr txBox="1"/>
          <p:nvPr/>
        </p:nvSpPr>
        <p:spPr>
          <a:xfrm>
            <a:off x="0" y="570648"/>
            <a:ext cx="12192000" cy="369332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s-PE">
                <a:solidFill>
                  <a:srgbClr val="FF0000"/>
                </a:solidFill>
              </a:rPr>
              <a:t>5) Colocar un archivo de texto con los valores necesarios en el Entorno del Servicio Principal</a:t>
            </a:r>
            <a:endParaRPr lang="en-US">
              <a:solidFill>
                <a:srgbClr val="FF0000"/>
              </a:solidFill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BD5C3E2-D761-413D-AD97-F9F591C3F800}"/>
              </a:ext>
            </a:extLst>
          </p:cNvPr>
          <p:cNvGrpSpPr/>
          <p:nvPr/>
        </p:nvGrpSpPr>
        <p:grpSpPr>
          <a:xfrm>
            <a:off x="7753416" y="3468936"/>
            <a:ext cx="2473426" cy="2373077"/>
            <a:chOff x="7753416" y="902367"/>
            <a:chExt cx="2473426" cy="2373077"/>
          </a:xfrm>
        </p:grpSpPr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1603C0CD-F6DD-498C-8C6D-E43B6CE7149D}"/>
                </a:ext>
              </a:extLst>
            </p:cNvPr>
            <p:cNvSpPr/>
            <p:nvPr/>
          </p:nvSpPr>
          <p:spPr>
            <a:xfrm>
              <a:off x="7753416" y="902367"/>
              <a:ext cx="2473426" cy="2373077"/>
            </a:xfrm>
            <a:prstGeom prst="roundRect">
              <a:avLst/>
            </a:prstGeom>
            <a:gradFill flip="none" rotWithShape="1">
              <a:gsLst>
                <a:gs pos="0">
                  <a:schemeClr val="accent6">
                    <a:lumMod val="67000"/>
                  </a:schemeClr>
                </a:gs>
                <a:gs pos="48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s-PE" sz="2000">
                  <a:solidFill>
                    <a:schemeClr val="tx1"/>
                  </a:solidFill>
                </a:rPr>
                <a:t>Entorno</a:t>
              </a:r>
              <a:endParaRPr lang="en-US" sz="2000">
                <a:solidFill>
                  <a:schemeClr val="tx1"/>
                </a:solidFill>
              </a:endParaRPr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14DA295D-DEC5-416C-9302-66DDEACB217B}"/>
                </a:ext>
              </a:extLst>
            </p:cNvPr>
            <p:cNvSpPr/>
            <p:nvPr/>
          </p:nvSpPr>
          <p:spPr>
            <a:xfrm>
              <a:off x="8240601" y="1643711"/>
              <a:ext cx="1499057" cy="890388"/>
            </a:xfrm>
            <a:prstGeom prst="roundRect">
              <a:avLst/>
            </a:prstGeom>
            <a:gradFill flip="none" rotWithShape="1">
              <a:gsLst>
                <a:gs pos="0">
                  <a:schemeClr val="accent4">
                    <a:lumMod val="67000"/>
                  </a:schemeClr>
                </a:gs>
                <a:gs pos="48000">
                  <a:schemeClr val="accent4">
                    <a:lumMod val="97000"/>
                    <a:lumOff val="3000"/>
                  </a:schemeClr>
                </a:gs>
                <a:gs pos="100000">
                  <a:schemeClr val="accent4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pPr algn="ctr"/>
              <a:r>
                <a:rPr lang="es-PE">
                  <a:solidFill>
                    <a:schemeClr val="tx1"/>
                  </a:solidFill>
                </a:rPr>
                <a:t>Servicio</a:t>
              </a:r>
            </a:p>
            <a:p>
              <a:pPr algn="ctr"/>
              <a:r>
                <a:rPr lang="es-PE">
                  <a:solidFill>
                    <a:schemeClr val="tx1"/>
                  </a:solidFill>
                </a:rPr>
                <a:t>Secundario</a:t>
              </a:r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B16C0C2B-FC5A-41C9-A9BC-35B768B811E0}"/>
              </a:ext>
            </a:extLst>
          </p:cNvPr>
          <p:cNvSpPr/>
          <p:nvPr/>
        </p:nvSpPr>
        <p:spPr>
          <a:xfrm>
            <a:off x="5933493" y="887041"/>
            <a:ext cx="1138136" cy="444100"/>
          </a:xfrm>
          <a:prstGeom prst="wedgeRoundRectCallout">
            <a:avLst>
              <a:gd name="adj1" fmla="val 105662"/>
              <a:gd name="adj2" fmla="val 103700"/>
              <a:gd name="adj3" fmla="val 16667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PE" sz="1200"/>
              <a:t>IP Servidor</a:t>
            </a:r>
            <a:endParaRPr lang="en-US" sz="1200"/>
          </a:p>
        </p:txBody>
      </p:sp>
      <p:sp>
        <p:nvSpPr>
          <p:cNvPr id="18" name="Speech Bubble: Rectangle with Corners Rounded 17">
            <a:extLst>
              <a:ext uri="{FF2B5EF4-FFF2-40B4-BE49-F238E27FC236}">
                <a16:creationId xmlns:a16="http://schemas.microsoft.com/office/drawing/2014/main" id="{EFC0B25A-3AC6-499D-9E07-993CF8392F97}"/>
              </a:ext>
            </a:extLst>
          </p:cNvPr>
          <p:cNvSpPr/>
          <p:nvPr/>
        </p:nvSpPr>
        <p:spPr>
          <a:xfrm>
            <a:off x="5933493" y="1561949"/>
            <a:ext cx="1138136" cy="623153"/>
          </a:xfrm>
          <a:prstGeom prst="wedgeRoundRectCallout">
            <a:avLst>
              <a:gd name="adj1" fmla="val 150106"/>
              <a:gd name="adj2" fmla="val 16713"/>
              <a:gd name="adj3" fmla="val 16667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PE" sz="1200"/>
              <a:t>Nombre BD</a:t>
            </a:r>
          </a:p>
          <a:p>
            <a:r>
              <a:rPr lang="es-PE" sz="1200"/>
              <a:t>Login</a:t>
            </a:r>
          </a:p>
          <a:p>
            <a:r>
              <a:rPr lang="es-PE" sz="1200"/>
              <a:t>Password</a:t>
            </a:r>
            <a:endParaRPr lang="en-US" sz="120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0FC6EBE-42D9-41B6-9B2C-3E31AF2F877C}"/>
              </a:ext>
            </a:extLst>
          </p:cNvPr>
          <p:cNvCxnSpPr>
            <a:stCxn id="28" idx="3"/>
            <a:endCxn id="36" idx="1"/>
          </p:cNvCxnSpPr>
          <p:nvPr/>
        </p:nvCxnSpPr>
        <p:spPr>
          <a:xfrm>
            <a:off x="3446153" y="3822713"/>
            <a:ext cx="4794448" cy="832761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Speech Bubble: Rectangle with Corners Rounded 21">
            <a:extLst>
              <a:ext uri="{FF2B5EF4-FFF2-40B4-BE49-F238E27FC236}">
                <a16:creationId xmlns:a16="http://schemas.microsoft.com/office/drawing/2014/main" id="{D9812D60-4FD6-40C8-922C-EAD5F62765E3}"/>
              </a:ext>
            </a:extLst>
          </p:cNvPr>
          <p:cNvSpPr/>
          <p:nvPr/>
        </p:nvSpPr>
        <p:spPr>
          <a:xfrm>
            <a:off x="5933493" y="3246886"/>
            <a:ext cx="1138136" cy="444100"/>
          </a:xfrm>
          <a:prstGeom prst="wedgeRoundRectCallout">
            <a:avLst>
              <a:gd name="adj1" fmla="val 105662"/>
              <a:gd name="adj2" fmla="val 103700"/>
              <a:gd name="adj3" fmla="val 16667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PE" sz="1200"/>
              <a:t>Queue Manager</a:t>
            </a:r>
            <a:endParaRPr lang="en-US" sz="12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BE0DE2F-A957-43CA-B5BA-09EFE95165A6}"/>
              </a:ext>
            </a:extLst>
          </p:cNvPr>
          <p:cNvSpPr txBox="1"/>
          <p:nvPr/>
        </p:nvSpPr>
        <p:spPr>
          <a:xfrm>
            <a:off x="1200904" y="4275633"/>
            <a:ext cx="1023116" cy="95410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PE" sz="800"/>
              <a:t>IP Servidor</a:t>
            </a:r>
          </a:p>
          <a:p>
            <a:r>
              <a:rPr lang="es-PE" sz="800"/>
              <a:t>Nombre BD</a:t>
            </a:r>
          </a:p>
          <a:p>
            <a:r>
              <a:rPr lang="es-PE" sz="800"/>
              <a:t>Login</a:t>
            </a:r>
          </a:p>
          <a:p>
            <a:r>
              <a:rPr lang="es-PE" sz="800"/>
              <a:t>Password</a:t>
            </a:r>
          </a:p>
          <a:p>
            <a:endParaRPr lang="es-PE" sz="800"/>
          </a:p>
          <a:p>
            <a:r>
              <a:rPr lang="es-PE" sz="800"/>
              <a:t>Queue Manager</a:t>
            </a:r>
          </a:p>
          <a:p>
            <a:r>
              <a:rPr lang="es-PE" sz="800"/>
              <a:t>Nombre de la Cola</a:t>
            </a:r>
            <a:endParaRPr lang="en-US" sz="800"/>
          </a:p>
        </p:txBody>
      </p:sp>
      <p:sp>
        <p:nvSpPr>
          <p:cNvPr id="25" name="Speech Bubble: Rectangle with Corners Rounded 24">
            <a:extLst>
              <a:ext uri="{FF2B5EF4-FFF2-40B4-BE49-F238E27FC236}">
                <a16:creationId xmlns:a16="http://schemas.microsoft.com/office/drawing/2014/main" id="{85933AA5-F2FB-4F3F-8AF7-CAD5858BE1B8}"/>
              </a:ext>
            </a:extLst>
          </p:cNvPr>
          <p:cNvSpPr/>
          <p:nvPr/>
        </p:nvSpPr>
        <p:spPr>
          <a:xfrm>
            <a:off x="5933493" y="4736734"/>
            <a:ext cx="1138136" cy="444100"/>
          </a:xfrm>
          <a:prstGeom prst="wedgeRoundRectCallout">
            <a:avLst>
              <a:gd name="adj1" fmla="val 148397"/>
              <a:gd name="adj2" fmla="val -32106"/>
              <a:gd name="adj3" fmla="val 16667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PE" sz="1200"/>
              <a:t>Nombre de la Cola</a:t>
            </a:r>
            <a:endParaRPr lang="en-US" sz="1200"/>
          </a:p>
        </p:txBody>
      </p:sp>
      <p:sp>
        <p:nvSpPr>
          <p:cNvPr id="9" name="Arrow: Pentagon 8">
            <a:extLst>
              <a:ext uri="{FF2B5EF4-FFF2-40B4-BE49-F238E27FC236}">
                <a16:creationId xmlns:a16="http://schemas.microsoft.com/office/drawing/2014/main" id="{8DED6601-83CE-4454-B05C-4BF22F8F5BF9}"/>
              </a:ext>
            </a:extLst>
          </p:cNvPr>
          <p:cNvSpPr/>
          <p:nvPr/>
        </p:nvSpPr>
        <p:spPr>
          <a:xfrm>
            <a:off x="2993208" y="3244333"/>
            <a:ext cx="452945" cy="224603"/>
          </a:xfrm>
          <a:prstGeom prst="homePlate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4433A09-5991-49B9-AB15-6BF9D41D4F91}"/>
              </a:ext>
            </a:extLst>
          </p:cNvPr>
          <p:cNvCxnSpPr>
            <a:endCxn id="9" idx="1"/>
          </p:cNvCxnSpPr>
          <p:nvPr/>
        </p:nvCxnSpPr>
        <p:spPr>
          <a:xfrm flipV="1">
            <a:off x="1793743" y="3356635"/>
            <a:ext cx="1199465" cy="1267865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Arrow: Pentagon 27">
            <a:extLst>
              <a:ext uri="{FF2B5EF4-FFF2-40B4-BE49-F238E27FC236}">
                <a16:creationId xmlns:a16="http://schemas.microsoft.com/office/drawing/2014/main" id="{FBF2A853-4FB0-4262-99A6-F7AB1D2F1C5B}"/>
              </a:ext>
            </a:extLst>
          </p:cNvPr>
          <p:cNvSpPr/>
          <p:nvPr/>
        </p:nvSpPr>
        <p:spPr>
          <a:xfrm>
            <a:off x="2993208" y="3710411"/>
            <a:ext cx="452945" cy="224603"/>
          </a:xfrm>
          <a:prstGeom prst="homePlate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9F9008B-0C4F-4472-8B53-9447817CBEDF}"/>
              </a:ext>
            </a:extLst>
          </p:cNvPr>
          <p:cNvCxnSpPr>
            <a:endCxn id="28" idx="1"/>
          </p:cNvCxnSpPr>
          <p:nvPr/>
        </p:nvCxnSpPr>
        <p:spPr>
          <a:xfrm flipV="1">
            <a:off x="1965158" y="3822713"/>
            <a:ext cx="1028050" cy="1221100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37317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FE3E85-00EE-4B69-B030-BA6D83A8F1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638"/>
            <a:ext cx="12192000" cy="548739"/>
          </a:xfrm>
          <a:gradFill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</a:gradFill>
        </p:spPr>
        <p:txBody>
          <a:bodyPr>
            <a:normAutofit fontScale="90000"/>
          </a:bodyPr>
          <a:lstStyle/>
          <a:p>
            <a:r>
              <a:rPr lang="es-PE"/>
              <a:t>La solución personalizada</a:t>
            </a:r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00557FD-8C48-46BE-87D8-8ADD9B88EF7E}"/>
              </a:ext>
            </a:extLst>
          </p:cNvPr>
          <p:cNvGrpSpPr/>
          <p:nvPr/>
        </p:nvGrpSpPr>
        <p:grpSpPr>
          <a:xfrm>
            <a:off x="7753416" y="902367"/>
            <a:ext cx="2473426" cy="2373077"/>
            <a:chOff x="7753416" y="902367"/>
            <a:chExt cx="2473426" cy="2373077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EF3229E5-BFFE-429D-A01E-D844152C325C}"/>
                </a:ext>
              </a:extLst>
            </p:cNvPr>
            <p:cNvSpPr/>
            <p:nvPr/>
          </p:nvSpPr>
          <p:spPr>
            <a:xfrm>
              <a:off x="7753416" y="902367"/>
              <a:ext cx="2473426" cy="2373077"/>
            </a:xfrm>
            <a:prstGeom prst="roundRect">
              <a:avLst/>
            </a:prstGeom>
            <a:gradFill flip="none" rotWithShape="1">
              <a:gsLst>
                <a:gs pos="0">
                  <a:schemeClr val="accent6">
                    <a:lumMod val="67000"/>
                  </a:schemeClr>
                </a:gs>
                <a:gs pos="48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s-PE" sz="2000">
                  <a:solidFill>
                    <a:schemeClr val="tx1"/>
                  </a:solidFill>
                </a:rPr>
                <a:t>Entorno</a:t>
              </a:r>
              <a:endParaRPr lang="en-US" sz="2000">
                <a:solidFill>
                  <a:schemeClr val="tx1"/>
                </a:solidFill>
              </a:endParaRPr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B5C41C2F-57D4-4842-9453-7A47C9E7A6E4}"/>
                </a:ext>
              </a:extLst>
            </p:cNvPr>
            <p:cNvSpPr/>
            <p:nvPr/>
          </p:nvSpPr>
          <p:spPr>
            <a:xfrm>
              <a:off x="8240601" y="1643711"/>
              <a:ext cx="1499057" cy="890388"/>
            </a:xfrm>
            <a:prstGeom prst="roundRect">
              <a:avLst/>
            </a:prstGeom>
            <a:gradFill flip="none" rotWithShape="1">
              <a:gsLst>
                <a:gs pos="0">
                  <a:schemeClr val="accent4">
                    <a:lumMod val="67000"/>
                  </a:schemeClr>
                </a:gs>
                <a:gs pos="48000">
                  <a:schemeClr val="accent4">
                    <a:lumMod val="97000"/>
                    <a:lumOff val="3000"/>
                  </a:schemeClr>
                </a:gs>
                <a:gs pos="100000">
                  <a:schemeClr val="accent4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pPr algn="ctr"/>
              <a:r>
                <a:rPr lang="es-PE">
                  <a:solidFill>
                    <a:schemeClr val="tx1"/>
                  </a:solidFill>
                </a:rPr>
                <a:t>Servicio</a:t>
              </a:r>
            </a:p>
            <a:p>
              <a:pPr algn="ctr"/>
              <a:r>
                <a:rPr lang="es-PE">
                  <a:solidFill>
                    <a:schemeClr val="tx1"/>
                  </a:solidFill>
                </a:rPr>
                <a:t>Secundario</a:t>
              </a:r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2EAB3CD9-231D-419F-A687-0D8DF5E3277F}"/>
              </a:ext>
            </a:extLst>
          </p:cNvPr>
          <p:cNvSpPr txBox="1"/>
          <p:nvPr/>
        </p:nvSpPr>
        <p:spPr>
          <a:xfrm>
            <a:off x="0" y="6454534"/>
            <a:ext cx="6096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050"/>
              <a:t>Application Infrastructure patterns / Cross-cutting concerns / Externalized configuration</a:t>
            </a:r>
          </a:p>
          <a:p>
            <a:r>
              <a:rPr lang="en-US" sz="1050"/>
              <a:t>https://microservices.io/patterns/externalized-configuration.html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0F6EB2D-52CE-4201-938B-0A7F0FE2A0B4}"/>
              </a:ext>
            </a:extLst>
          </p:cNvPr>
          <p:cNvSpPr txBox="1"/>
          <p:nvPr/>
        </p:nvSpPr>
        <p:spPr>
          <a:xfrm>
            <a:off x="6096001" y="6548333"/>
            <a:ext cx="6096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/>
              <a:t>https://github.com/jtoulier/api-developer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A515E8C-6852-4B95-B84B-E8C781E455BE}"/>
              </a:ext>
            </a:extLst>
          </p:cNvPr>
          <p:cNvSpPr txBox="1"/>
          <p:nvPr/>
        </p:nvSpPr>
        <p:spPr>
          <a:xfrm>
            <a:off x="0" y="572548"/>
            <a:ext cx="12192000" cy="369332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s-PE">
                <a:solidFill>
                  <a:srgbClr val="FF0000"/>
                </a:solidFill>
              </a:rPr>
              <a:t>6) La desventaja es que si tengo múltiples servicios, este archivo de configuración se distribuirá en muchos sitios</a:t>
            </a:r>
            <a:endParaRPr lang="en-US">
              <a:solidFill>
                <a:srgbClr val="FF0000"/>
              </a:solidFill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BD5C3E2-D761-413D-AD97-F9F591C3F800}"/>
              </a:ext>
            </a:extLst>
          </p:cNvPr>
          <p:cNvGrpSpPr/>
          <p:nvPr/>
        </p:nvGrpSpPr>
        <p:grpSpPr>
          <a:xfrm>
            <a:off x="7753416" y="3468936"/>
            <a:ext cx="2473426" cy="2373077"/>
            <a:chOff x="7753416" y="902367"/>
            <a:chExt cx="2473426" cy="2373077"/>
          </a:xfrm>
        </p:grpSpPr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1603C0CD-F6DD-498C-8C6D-E43B6CE7149D}"/>
                </a:ext>
              </a:extLst>
            </p:cNvPr>
            <p:cNvSpPr/>
            <p:nvPr/>
          </p:nvSpPr>
          <p:spPr>
            <a:xfrm>
              <a:off x="7753416" y="902367"/>
              <a:ext cx="2473426" cy="2373077"/>
            </a:xfrm>
            <a:prstGeom prst="roundRect">
              <a:avLst/>
            </a:prstGeom>
            <a:gradFill flip="none" rotWithShape="1">
              <a:gsLst>
                <a:gs pos="0">
                  <a:schemeClr val="accent6">
                    <a:lumMod val="67000"/>
                  </a:schemeClr>
                </a:gs>
                <a:gs pos="48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s-PE" sz="2000">
                  <a:solidFill>
                    <a:schemeClr val="tx1"/>
                  </a:solidFill>
                </a:rPr>
                <a:t>Entorno</a:t>
              </a:r>
              <a:endParaRPr lang="en-US" sz="2000">
                <a:solidFill>
                  <a:schemeClr val="tx1"/>
                </a:solidFill>
              </a:endParaRPr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14DA295D-DEC5-416C-9302-66DDEACB217B}"/>
                </a:ext>
              </a:extLst>
            </p:cNvPr>
            <p:cNvSpPr/>
            <p:nvPr/>
          </p:nvSpPr>
          <p:spPr>
            <a:xfrm>
              <a:off x="8240601" y="1643711"/>
              <a:ext cx="1499057" cy="890388"/>
            </a:xfrm>
            <a:prstGeom prst="roundRect">
              <a:avLst/>
            </a:prstGeom>
            <a:gradFill flip="none" rotWithShape="1">
              <a:gsLst>
                <a:gs pos="0">
                  <a:schemeClr val="accent4">
                    <a:lumMod val="67000"/>
                  </a:schemeClr>
                </a:gs>
                <a:gs pos="48000">
                  <a:schemeClr val="accent4">
                    <a:lumMod val="97000"/>
                    <a:lumOff val="3000"/>
                  </a:schemeClr>
                </a:gs>
                <a:gs pos="100000">
                  <a:schemeClr val="accent4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pPr algn="ctr"/>
              <a:r>
                <a:rPr lang="es-PE">
                  <a:solidFill>
                    <a:schemeClr val="tx1"/>
                  </a:solidFill>
                </a:rPr>
                <a:t>Servicio</a:t>
              </a:r>
            </a:p>
            <a:p>
              <a:pPr algn="ctr"/>
              <a:r>
                <a:rPr lang="es-PE">
                  <a:solidFill>
                    <a:schemeClr val="tx1"/>
                  </a:solidFill>
                </a:rPr>
                <a:t>Secundario</a:t>
              </a:r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B16C0C2B-FC5A-41C9-A9BC-35B768B811E0}"/>
              </a:ext>
            </a:extLst>
          </p:cNvPr>
          <p:cNvSpPr/>
          <p:nvPr/>
        </p:nvSpPr>
        <p:spPr>
          <a:xfrm>
            <a:off x="5933493" y="887041"/>
            <a:ext cx="1138136" cy="444100"/>
          </a:xfrm>
          <a:prstGeom prst="wedgeRoundRectCallout">
            <a:avLst>
              <a:gd name="adj1" fmla="val 105662"/>
              <a:gd name="adj2" fmla="val 103700"/>
              <a:gd name="adj3" fmla="val 16667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PE" sz="1200"/>
              <a:t>IP Servidor</a:t>
            </a:r>
            <a:endParaRPr lang="en-US" sz="1200"/>
          </a:p>
        </p:txBody>
      </p:sp>
      <p:sp>
        <p:nvSpPr>
          <p:cNvPr id="18" name="Speech Bubble: Rectangle with Corners Rounded 17">
            <a:extLst>
              <a:ext uri="{FF2B5EF4-FFF2-40B4-BE49-F238E27FC236}">
                <a16:creationId xmlns:a16="http://schemas.microsoft.com/office/drawing/2014/main" id="{EFC0B25A-3AC6-499D-9E07-993CF8392F97}"/>
              </a:ext>
            </a:extLst>
          </p:cNvPr>
          <p:cNvSpPr/>
          <p:nvPr/>
        </p:nvSpPr>
        <p:spPr>
          <a:xfrm>
            <a:off x="5933493" y="1561949"/>
            <a:ext cx="1138136" cy="623153"/>
          </a:xfrm>
          <a:prstGeom prst="wedgeRoundRectCallout">
            <a:avLst>
              <a:gd name="adj1" fmla="val 150106"/>
              <a:gd name="adj2" fmla="val 16713"/>
              <a:gd name="adj3" fmla="val 16667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PE" sz="1200"/>
              <a:t>Nombre BD</a:t>
            </a:r>
          </a:p>
          <a:p>
            <a:r>
              <a:rPr lang="es-PE" sz="1200"/>
              <a:t>Login</a:t>
            </a:r>
          </a:p>
          <a:p>
            <a:r>
              <a:rPr lang="es-PE" sz="1200"/>
              <a:t>Password</a:t>
            </a:r>
            <a:endParaRPr lang="en-US" sz="1200"/>
          </a:p>
        </p:txBody>
      </p:sp>
      <p:sp>
        <p:nvSpPr>
          <p:cNvPr id="22" name="Speech Bubble: Rectangle with Corners Rounded 21">
            <a:extLst>
              <a:ext uri="{FF2B5EF4-FFF2-40B4-BE49-F238E27FC236}">
                <a16:creationId xmlns:a16="http://schemas.microsoft.com/office/drawing/2014/main" id="{D9812D60-4FD6-40C8-922C-EAD5F62765E3}"/>
              </a:ext>
            </a:extLst>
          </p:cNvPr>
          <p:cNvSpPr/>
          <p:nvPr/>
        </p:nvSpPr>
        <p:spPr>
          <a:xfrm>
            <a:off x="5933493" y="3246886"/>
            <a:ext cx="1138136" cy="444100"/>
          </a:xfrm>
          <a:prstGeom prst="wedgeRoundRectCallout">
            <a:avLst>
              <a:gd name="adj1" fmla="val 105662"/>
              <a:gd name="adj2" fmla="val 103700"/>
              <a:gd name="adj3" fmla="val 16667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PE" sz="1200"/>
              <a:t>Queue Manager</a:t>
            </a:r>
            <a:endParaRPr lang="en-US" sz="1200"/>
          </a:p>
        </p:txBody>
      </p:sp>
      <p:sp>
        <p:nvSpPr>
          <p:cNvPr id="25" name="Speech Bubble: Rectangle with Corners Rounded 24">
            <a:extLst>
              <a:ext uri="{FF2B5EF4-FFF2-40B4-BE49-F238E27FC236}">
                <a16:creationId xmlns:a16="http://schemas.microsoft.com/office/drawing/2014/main" id="{85933AA5-F2FB-4F3F-8AF7-CAD5858BE1B8}"/>
              </a:ext>
            </a:extLst>
          </p:cNvPr>
          <p:cNvSpPr/>
          <p:nvPr/>
        </p:nvSpPr>
        <p:spPr>
          <a:xfrm>
            <a:off x="5933493" y="4736734"/>
            <a:ext cx="1138136" cy="444100"/>
          </a:xfrm>
          <a:prstGeom prst="wedgeRoundRectCallout">
            <a:avLst>
              <a:gd name="adj1" fmla="val 148397"/>
              <a:gd name="adj2" fmla="val -32106"/>
              <a:gd name="adj3" fmla="val 16667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PE" sz="1200"/>
              <a:t>Nombre de la Cola</a:t>
            </a:r>
            <a:endParaRPr lang="en-US" sz="1200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A47FCBA2-7A8B-4240-AA2D-8B98BB5F3BD0}"/>
              </a:ext>
            </a:extLst>
          </p:cNvPr>
          <p:cNvGrpSpPr/>
          <p:nvPr/>
        </p:nvGrpSpPr>
        <p:grpSpPr>
          <a:xfrm>
            <a:off x="309751" y="1275753"/>
            <a:ext cx="2142591" cy="1674989"/>
            <a:chOff x="309751" y="994507"/>
            <a:chExt cx="2142591" cy="1674989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2132BD16-6D35-4A28-A2A7-9007D896261E}"/>
                </a:ext>
              </a:extLst>
            </p:cNvPr>
            <p:cNvGrpSpPr/>
            <p:nvPr/>
          </p:nvGrpSpPr>
          <p:grpSpPr>
            <a:xfrm>
              <a:off x="309751" y="994507"/>
              <a:ext cx="2142591" cy="1674989"/>
              <a:chOff x="746524" y="1419726"/>
              <a:chExt cx="3692061" cy="3873952"/>
            </a:xfrm>
          </p:grpSpPr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73DAE0C3-11DC-4E69-9D84-8686A707B937}"/>
                  </a:ext>
                </a:extLst>
              </p:cNvPr>
              <p:cNvSpPr/>
              <p:nvPr/>
            </p:nvSpPr>
            <p:spPr>
              <a:xfrm>
                <a:off x="746524" y="1419726"/>
                <a:ext cx="3692061" cy="3873952"/>
              </a:xfrm>
              <a:prstGeom prst="roundRect">
                <a:avLst/>
              </a:prstGeom>
              <a:gradFill flip="none" rotWithShape="1">
                <a:gsLst>
                  <a:gs pos="0">
                    <a:schemeClr val="accent2">
                      <a:lumMod val="67000"/>
                    </a:schemeClr>
                  </a:gs>
                  <a:gs pos="48000">
                    <a:schemeClr val="accent2">
                      <a:lumMod val="97000"/>
                      <a:lumOff val="3000"/>
                    </a:schemeClr>
                  </a:gs>
                  <a:gs pos="100000">
                    <a:schemeClr val="accent2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/>
                <a:r>
                  <a:rPr lang="es-PE" sz="1200">
                    <a:solidFill>
                      <a:schemeClr val="tx1"/>
                    </a:solidFill>
                  </a:rPr>
                  <a:t>Entorno</a:t>
                </a:r>
                <a:endParaRPr lang="en-US" sz="1200">
                  <a:solidFill>
                    <a:schemeClr val="tx1"/>
                  </a:solidFill>
                </a:endParaRPr>
              </a:p>
            </p:txBody>
          </p:sp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F4CFAF21-C40D-4315-BEBA-D0E83E782B68}"/>
                  </a:ext>
                </a:extLst>
              </p:cNvPr>
              <p:cNvSpPr/>
              <p:nvPr/>
            </p:nvSpPr>
            <p:spPr>
              <a:xfrm>
                <a:off x="1558723" y="2442682"/>
                <a:ext cx="2067662" cy="1828041"/>
              </a:xfrm>
              <a:prstGeom prst="roundRect">
                <a:avLst/>
              </a:prstGeom>
              <a:gradFill flip="none" rotWithShape="1">
                <a:gsLst>
                  <a:gs pos="0">
                    <a:schemeClr val="accent5">
                      <a:lumMod val="67000"/>
                    </a:schemeClr>
                  </a:gs>
                  <a:gs pos="48000">
                    <a:schemeClr val="accent5">
                      <a:lumMod val="97000"/>
                      <a:lumOff val="3000"/>
                    </a:schemeClr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/>
                <a:r>
                  <a:rPr lang="es-PE" sz="1100">
                    <a:solidFill>
                      <a:schemeClr val="tx1"/>
                    </a:solidFill>
                  </a:rPr>
                  <a:t>Servicio</a:t>
                </a:r>
              </a:p>
              <a:p>
                <a:pPr algn="ctr"/>
                <a:r>
                  <a:rPr lang="es-PE" sz="1100">
                    <a:solidFill>
                      <a:schemeClr val="tx1"/>
                    </a:solidFill>
                  </a:rPr>
                  <a:t>Principal</a:t>
                </a:r>
                <a:endParaRPr lang="en-US" sz="110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BE0DE2F-A957-43CA-B5BA-09EFE95165A6}"/>
                </a:ext>
              </a:extLst>
            </p:cNvPr>
            <p:cNvSpPr txBox="1"/>
            <p:nvPr/>
          </p:nvSpPr>
          <p:spPr>
            <a:xfrm>
              <a:off x="573439" y="2268234"/>
              <a:ext cx="596601" cy="338554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s-PE" sz="400"/>
                <a:t>IP Servidor</a:t>
              </a:r>
            </a:p>
            <a:p>
              <a:r>
                <a:rPr lang="es-PE" sz="400"/>
                <a:t>Nombre BD</a:t>
              </a:r>
            </a:p>
            <a:p>
              <a:r>
                <a:rPr lang="es-PE" sz="400"/>
                <a:t>Login</a:t>
              </a:r>
            </a:p>
            <a:p>
              <a:r>
                <a:rPr lang="es-PE" sz="400"/>
                <a:t>Password</a:t>
              </a:r>
              <a:endParaRPr lang="en-US" sz="400"/>
            </a:p>
          </p:txBody>
        </p:sp>
        <p:sp>
          <p:nvSpPr>
            <p:cNvPr id="9" name="Arrow: Pentagon 8">
              <a:extLst>
                <a:ext uri="{FF2B5EF4-FFF2-40B4-BE49-F238E27FC236}">
                  <a16:creationId xmlns:a16="http://schemas.microsoft.com/office/drawing/2014/main" id="{8DED6601-83CE-4454-B05C-4BF22F8F5BF9}"/>
                </a:ext>
              </a:extLst>
            </p:cNvPr>
            <p:cNvSpPr/>
            <p:nvPr/>
          </p:nvSpPr>
          <p:spPr>
            <a:xfrm>
              <a:off x="1613556" y="1867712"/>
              <a:ext cx="176334" cy="71183"/>
            </a:xfrm>
            <a:prstGeom prst="homePlate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04433A09-5991-49B9-AB15-6BF9D41D4F91}"/>
                </a:ext>
              </a:extLst>
            </p:cNvPr>
            <p:cNvCxnSpPr>
              <a:endCxn id="9" idx="1"/>
            </p:cNvCxnSpPr>
            <p:nvPr/>
          </p:nvCxnSpPr>
          <p:spPr>
            <a:xfrm flipV="1">
              <a:off x="959378" y="1903304"/>
              <a:ext cx="654178" cy="464046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8" name="Arrow: Pentagon 27">
              <a:extLst>
                <a:ext uri="{FF2B5EF4-FFF2-40B4-BE49-F238E27FC236}">
                  <a16:creationId xmlns:a16="http://schemas.microsoft.com/office/drawing/2014/main" id="{FBF2A853-4FB0-4262-99A6-F7AB1D2F1C5B}"/>
                </a:ext>
              </a:extLst>
            </p:cNvPr>
            <p:cNvSpPr/>
            <p:nvPr/>
          </p:nvSpPr>
          <p:spPr>
            <a:xfrm>
              <a:off x="1613556" y="2010863"/>
              <a:ext cx="176334" cy="71183"/>
            </a:xfrm>
            <a:prstGeom prst="homePlate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B9F9008B-0C4F-4472-8B53-9447817CBEDF}"/>
                </a:ext>
              </a:extLst>
            </p:cNvPr>
            <p:cNvCxnSpPr>
              <a:endCxn id="28" idx="1"/>
            </p:cNvCxnSpPr>
            <p:nvPr/>
          </p:nvCxnSpPr>
          <p:spPr>
            <a:xfrm flipV="1">
              <a:off x="959378" y="2046455"/>
              <a:ext cx="654178" cy="430758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43AC195D-ED64-4931-B442-A280F94F4AEA}"/>
              </a:ext>
            </a:extLst>
          </p:cNvPr>
          <p:cNvGrpSpPr/>
          <p:nvPr/>
        </p:nvGrpSpPr>
        <p:grpSpPr>
          <a:xfrm>
            <a:off x="309751" y="3638493"/>
            <a:ext cx="2142591" cy="1674989"/>
            <a:chOff x="309751" y="994507"/>
            <a:chExt cx="2142591" cy="1674989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0256C55B-F9A2-460C-8EDF-DEF965D55FB9}"/>
                </a:ext>
              </a:extLst>
            </p:cNvPr>
            <p:cNvGrpSpPr/>
            <p:nvPr/>
          </p:nvGrpSpPr>
          <p:grpSpPr>
            <a:xfrm>
              <a:off x="309751" y="994507"/>
              <a:ext cx="2142591" cy="1674989"/>
              <a:chOff x="746524" y="1419726"/>
              <a:chExt cx="3692061" cy="3873952"/>
            </a:xfrm>
          </p:grpSpPr>
          <p:sp>
            <p:nvSpPr>
              <p:cNvPr id="51" name="Rectangle: Rounded Corners 50">
                <a:extLst>
                  <a:ext uri="{FF2B5EF4-FFF2-40B4-BE49-F238E27FC236}">
                    <a16:creationId xmlns:a16="http://schemas.microsoft.com/office/drawing/2014/main" id="{B0C14581-BECF-4012-A61D-CBF4BEA98F5A}"/>
                  </a:ext>
                </a:extLst>
              </p:cNvPr>
              <p:cNvSpPr/>
              <p:nvPr/>
            </p:nvSpPr>
            <p:spPr>
              <a:xfrm>
                <a:off x="746524" y="1419726"/>
                <a:ext cx="3692061" cy="3873952"/>
              </a:xfrm>
              <a:prstGeom prst="roundRect">
                <a:avLst/>
              </a:prstGeom>
              <a:gradFill flip="none" rotWithShape="1">
                <a:gsLst>
                  <a:gs pos="0">
                    <a:schemeClr val="accent2">
                      <a:lumMod val="67000"/>
                    </a:schemeClr>
                  </a:gs>
                  <a:gs pos="48000">
                    <a:schemeClr val="accent2">
                      <a:lumMod val="97000"/>
                      <a:lumOff val="3000"/>
                    </a:schemeClr>
                  </a:gs>
                  <a:gs pos="100000">
                    <a:schemeClr val="accent2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/>
                <a:r>
                  <a:rPr lang="es-PE" sz="1200">
                    <a:solidFill>
                      <a:schemeClr val="tx1"/>
                    </a:solidFill>
                  </a:rPr>
                  <a:t>Entorno</a:t>
                </a:r>
                <a:endParaRPr lang="en-US" sz="1200">
                  <a:solidFill>
                    <a:schemeClr val="tx1"/>
                  </a:solidFill>
                </a:endParaRPr>
              </a:p>
            </p:txBody>
          </p:sp>
          <p:sp>
            <p:nvSpPr>
              <p:cNvPr id="52" name="Rectangle: Rounded Corners 51">
                <a:extLst>
                  <a:ext uri="{FF2B5EF4-FFF2-40B4-BE49-F238E27FC236}">
                    <a16:creationId xmlns:a16="http://schemas.microsoft.com/office/drawing/2014/main" id="{237F2AC1-98AE-4DD7-8A9F-6A2984CF21CF}"/>
                  </a:ext>
                </a:extLst>
              </p:cNvPr>
              <p:cNvSpPr/>
              <p:nvPr/>
            </p:nvSpPr>
            <p:spPr>
              <a:xfrm>
                <a:off x="1558723" y="2442682"/>
                <a:ext cx="2067662" cy="1828041"/>
              </a:xfrm>
              <a:prstGeom prst="roundRect">
                <a:avLst/>
              </a:prstGeom>
              <a:gradFill flip="none" rotWithShape="1">
                <a:gsLst>
                  <a:gs pos="0">
                    <a:schemeClr val="accent5">
                      <a:lumMod val="67000"/>
                    </a:schemeClr>
                  </a:gs>
                  <a:gs pos="48000">
                    <a:schemeClr val="accent5">
                      <a:lumMod val="97000"/>
                      <a:lumOff val="3000"/>
                    </a:schemeClr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/>
                <a:r>
                  <a:rPr lang="es-PE" sz="1100">
                    <a:solidFill>
                      <a:schemeClr val="tx1"/>
                    </a:solidFill>
                  </a:rPr>
                  <a:t>Servicio</a:t>
                </a:r>
              </a:p>
              <a:p>
                <a:pPr algn="ctr"/>
                <a:r>
                  <a:rPr lang="es-PE" sz="1100">
                    <a:solidFill>
                      <a:schemeClr val="tx1"/>
                    </a:solidFill>
                  </a:rPr>
                  <a:t>Principal</a:t>
                </a:r>
                <a:endParaRPr lang="en-US" sz="110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5AF985B6-302E-4F0C-92EB-10150599C4B6}"/>
                </a:ext>
              </a:extLst>
            </p:cNvPr>
            <p:cNvSpPr txBox="1"/>
            <p:nvPr/>
          </p:nvSpPr>
          <p:spPr>
            <a:xfrm>
              <a:off x="573439" y="2268234"/>
              <a:ext cx="596601" cy="338554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s-PE" sz="400"/>
                <a:t>IP Servidor</a:t>
              </a:r>
            </a:p>
            <a:p>
              <a:r>
                <a:rPr lang="es-PE" sz="400"/>
                <a:t>Nombre BD</a:t>
              </a:r>
            </a:p>
            <a:p>
              <a:r>
                <a:rPr lang="es-PE" sz="400"/>
                <a:t>Login</a:t>
              </a:r>
            </a:p>
            <a:p>
              <a:r>
                <a:rPr lang="es-PE" sz="400"/>
                <a:t>Password</a:t>
              </a:r>
              <a:endParaRPr lang="en-US" sz="400"/>
            </a:p>
          </p:txBody>
        </p:sp>
        <p:sp>
          <p:nvSpPr>
            <p:cNvPr id="47" name="Arrow: Pentagon 46">
              <a:extLst>
                <a:ext uri="{FF2B5EF4-FFF2-40B4-BE49-F238E27FC236}">
                  <a16:creationId xmlns:a16="http://schemas.microsoft.com/office/drawing/2014/main" id="{23EFE93A-35CC-4E50-BE34-E328254201C0}"/>
                </a:ext>
              </a:extLst>
            </p:cNvPr>
            <p:cNvSpPr/>
            <p:nvPr/>
          </p:nvSpPr>
          <p:spPr>
            <a:xfrm>
              <a:off x="1613556" y="1867712"/>
              <a:ext cx="176334" cy="71183"/>
            </a:xfrm>
            <a:prstGeom prst="homePlate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5F268120-BA18-4FB2-B4E1-941DF1BB0424}"/>
                </a:ext>
              </a:extLst>
            </p:cNvPr>
            <p:cNvCxnSpPr>
              <a:endCxn id="47" idx="1"/>
            </p:cNvCxnSpPr>
            <p:nvPr/>
          </p:nvCxnSpPr>
          <p:spPr>
            <a:xfrm flipV="1">
              <a:off x="959378" y="1903304"/>
              <a:ext cx="654178" cy="464046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9" name="Arrow: Pentagon 48">
              <a:extLst>
                <a:ext uri="{FF2B5EF4-FFF2-40B4-BE49-F238E27FC236}">
                  <a16:creationId xmlns:a16="http://schemas.microsoft.com/office/drawing/2014/main" id="{15B9BED1-E1F5-46E9-B413-E1ADACB6C7A0}"/>
                </a:ext>
              </a:extLst>
            </p:cNvPr>
            <p:cNvSpPr/>
            <p:nvPr/>
          </p:nvSpPr>
          <p:spPr>
            <a:xfrm>
              <a:off x="1613556" y="2010863"/>
              <a:ext cx="176334" cy="71183"/>
            </a:xfrm>
            <a:prstGeom prst="homePlate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187136AA-791E-4EFE-A736-0D0F2A2104EE}"/>
                </a:ext>
              </a:extLst>
            </p:cNvPr>
            <p:cNvCxnSpPr>
              <a:endCxn id="49" idx="1"/>
            </p:cNvCxnSpPr>
            <p:nvPr/>
          </p:nvCxnSpPr>
          <p:spPr>
            <a:xfrm flipV="1">
              <a:off x="959378" y="2046455"/>
              <a:ext cx="654178" cy="430758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6225C7F-0640-4B63-B559-BDC571A6B37E}"/>
              </a:ext>
            </a:extLst>
          </p:cNvPr>
          <p:cNvCxnSpPr>
            <a:stCxn id="9" idx="3"/>
            <a:endCxn id="8" idx="1"/>
          </p:cNvCxnSpPr>
          <p:nvPr/>
        </p:nvCxnSpPr>
        <p:spPr>
          <a:xfrm flipV="1">
            <a:off x="1789890" y="2088905"/>
            <a:ext cx="6450711" cy="95645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0FC6EBE-42D9-41B6-9B2C-3E31AF2F877C}"/>
              </a:ext>
            </a:extLst>
          </p:cNvPr>
          <p:cNvCxnSpPr>
            <a:stCxn id="28" idx="3"/>
            <a:endCxn id="36" idx="1"/>
          </p:cNvCxnSpPr>
          <p:nvPr/>
        </p:nvCxnSpPr>
        <p:spPr>
          <a:xfrm>
            <a:off x="1789890" y="2327701"/>
            <a:ext cx="6450711" cy="2327773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FB1A682C-B3DC-47CD-91A7-5C4A549F6CD6}"/>
              </a:ext>
            </a:extLst>
          </p:cNvPr>
          <p:cNvCxnSpPr>
            <a:stCxn id="47" idx="3"/>
            <a:endCxn id="8" idx="1"/>
          </p:cNvCxnSpPr>
          <p:nvPr/>
        </p:nvCxnSpPr>
        <p:spPr>
          <a:xfrm flipV="1">
            <a:off x="1789890" y="2088905"/>
            <a:ext cx="6450711" cy="2458385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1BD650B4-6CFF-4D5F-AA06-032E438A8102}"/>
              </a:ext>
            </a:extLst>
          </p:cNvPr>
          <p:cNvCxnSpPr>
            <a:stCxn id="49" idx="3"/>
            <a:endCxn id="36" idx="1"/>
          </p:cNvCxnSpPr>
          <p:nvPr/>
        </p:nvCxnSpPr>
        <p:spPr>
          <a:xfrm flipV="1">
            <a:off x="1789890" y="4655474"/>
            <a:ext cx="6450711" cy="34967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43561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FE3E85-00EE-4B69-B030-BA6D83A8F1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638"/>
            <a:ext cx="12192000" cy="548739"/>
          </a:xfrm>
          <a:gradFill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</a:gradFill>
        </p:spPr>
        <p:txBody>
          <a:bodyPr>
            <a:normAutofit fontScale="90000"/>
          </a:bodyPr>
          <a:lstStyle/>
          <a:p>
            <a:r>
              <a:rPr lang="es-PE"/>
              <a:t>La solución personalizada</a:t>
            </a:r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00557FD-8C48-46BE-87D8-8ADD9B88EF7E}"/>
              </a:ext>
            </a:extLst>
          </p:cNvPr>
          <p:cNvGrpSpPr/>
          <p:nvPr/>
        </p:nvGrpSpPr>
        <p:grpSpPr>
          <a:xfrm>
            <a:off x="7753416" y="902367"/>
            <a:ext cx="2473426" cy="2373077"/>
            <a:chOff x="7753416" y="902367"/>
            <a:chExt cx="2473426" cy="2373077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EF3229E5-BFFE-429D-A01E-D844152C325C}"/>
                </a:ext>
              </a:extLst>
            </p:cNvPr>
            <p:cNvSpPr/>
            <p:nvPr/>
          </p:nvSpPr>
          <p:spPr>
            <a:xfrm>
              <a:off x="7753416" y="902367"/>
              <a:ext cx="2473426" cy="2373077"/>
            </a:xfrm>
            <a:prstGeom prst="roundRect">
              <a:avLst/>
            </a:prstGeom>
            <a:gradFill flip="none" rotWithShape="1">
              <a:gsLst>
                <a:gs pos="0">
                  <a:schemeClr val="accent6">
                    <a:lumMod val="67000"/>
                  </a:schemeClr>
                </a:gs>
                <a:gs pos="48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s-PE" sz="2000">
                  <a:solidFill>
                    <a:schemeClr val="tx1"/>
                  </a:solidFill>
                </a:rPr>
                <a:t>Entorno</a:t>
              </a:r>
              <a:endParaRPr lang="en-US" sz="2000">
                <a:solidFill>
                  <a:schemeClr val="tx1"/>
                </a:solidFill>
              </a:endParaRPr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B5C41C2F-57D4-4842-9453-7A47C9E7A6E4}"/>
                </a:ext>
              </a:extLst>
            </p:cNvPr>
            <p:cNvSpPr/>
            <p:nvPr/>
          </p:nvSpPr>
          <p:spPr>
            <a:xfrm>
              <a:off x="8240601" y="1643711"/>
              <a:ext cx="1499057" cy="890388"/>
            </a:xfrm>
            <a:prstGeom prst="roundRect">
              <a:avLst/>
            </a:prstGeom>
            <a:gradFill flip="none" rotWithShape="1">
              <a:gsLst>
                <a:gs pos="0">
                  <a:schemeClr val="accent4">
                    <a:lumMod val="67000"/>
                  </a:schemeClr>
                </a:gs>
                <a:gs pos="48000">
                  <a:schemeClr val="accent4">
                    <a:lumMod val="97000"/>
                    <a:lumOff val="3000"/>
                  </a:schemeClr>
                </a:gs>
                <a:gs pos="100000">
                  <a:schemeClr val="accent4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pPr algn="ctr"/>
              <a:r>
                <a:rPr lang="es-PE">
                  <a:solidFill>
                    <a:schemeClr val="tx1"/>
                  </a:solidFill>
                </a:rPr>
                <a:t>Servicio</a:t>
              </a:r>
            </a:p>
            <a:p>
              <a:pPr algn="ctr"/>
              <a:r>
                <a:rPr lang="es-PE">
                  <a:solidFill>
                    <a:schemeClr val="tx1"/>
                  </a:solidFill>
                </a:rPr>
                <a:t>Secundario</a:t>
              </a:r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2EAB3CD9-231D-419F-A687-0D8DF5E3277F}"/>
              </a:ext>
            </a:extLst>
          </p:cNvPr>
          <p:cNvSpPr txBox="1"/>
          <p:nvPr/>
        </p:nvSpPr>
        <p:spPr>
          <a:xfrm>
            <a:off x="0" y="6454534"/>
            <a:ext cx="6096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050"/>
              <a:t>Application Infrastructure patterns / Cross-cutting concerns / Externalized configuration</a:t>
            </a:r>
          </a:p>
          <a:p>
            <a:r>
              <a:rPr lang="en-US" sz="1050"/>
              <a:t>https://microservices.io/patterns/externalized-configuration.html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0F6EB2D-52CE-4201-938B-0A7F0FE2A0B4}"/>
              </a:ext>
            </a:extLst>
          </p:cNvPr>
          <p:cNvSpPr txBox="1"/>
          <p:nvPr/>
        </p:nvSpPr>
        <p:spPr>
          <a:xfrm>
            <a:off x="6096001" y="6548333"/>
            <a:ext cx="6096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/>
              <a:t>https://github.com/jtoulier/api-developer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A515E8C-6852-4B95-B84B-E8C781E455BE}"/>
              </a:ext>
            </a:extLst>
          </p:cNvPr>
          <p:cNvSpPr txBox="1"/>
          <p:nvPr/>
        </p:nvSpPr>
        <p:spPr>
          <a:xfrm>
            <a:off x="0" y="582203"/>
            <a:ext cx="12192000" cy="369332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s-PE">
                <a:solidFill>
                  <a:srgbClr val="FF0000"/>
                </a:solidFill>
              </a:rPr>
              <a:t>7) Otra desventaja es que si hay una modificación en una propiedad hay que redistribuir el archivo y reiniciar los servicios</a:t>
            </a:r>
            <a:endParaRPr lang="en-US">
              <a:solidFill>
                <a:srgbClr val="FF0000"/>
              </a:solidFill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BD5C3E2-D761-413D-AD97-F9F591C3F800}"/>
              </a:ext>
            </a:extLst>
          </p:cNvPr>
          <p:cNvGrpSpPr/>
          <p:nvPr/>
        </p:nvGrpSpPr>
        <p:grpSpPr>
          <a:xfrm>
            <a:off x="7753416" y="3468936"/>
            <a:ext cx="2473426" cy="2373077"/>
            <a:chOff x="7753416" y="902367"/>
            <a:chExt cx="2473426" cy="2373077"/>
          </a:xfrm>
        </p:grpSpPr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1603C0CD-F6DD-498C-8C6D-E43B6CE7149D}"/>
                </a:ext>
              </a:extLst>
            </p:cNvPr>
            <p:cNvSpPr/>
            <p:nvPr/>
          </p:nvSpPr>
          <p:spPr>
            <a:xfrm>
              <a:off x="7753416" y="902367"/>
              <a:ext cx="2473426" cy="2373077"/>
            </a:xfrm>
            <a:prstGeom prst="roundRect">
              <a:avLst/>
            </a:prstGeom>
            <a:gradFill flip="none" rotWithShape="1">
              <a:gsLst>
                <a:gs pos="0">
                  <a:schemeClr val="accent6">
                    <a:lumMod val="67000"/>
                  </a:schemeClr>
                </a:gs>
                <a:gs pos="48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s-PE" sz="2000">
                  <a:solidFill>
                    <a:schemeClr val="tx1"/>
                  </a:solidFill>
                </a:rPr>
                <a:t>Entorno</a:t>
              </a:r>
              <a:endParaRPr lang="en-US" sz="2000">
                <a:solidFill>
                  <a:schemeClr val="tx1"/>
                </a:solidFill>
              </a:endParaRPr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14DA295D-DEC5-416C-9302-66DDEACB217B}"/>
                </a:ext>
              </a:extLst>
            </p:cNvPr>
            <p:cNvSpPr/>
            <p:nvPr/>
          </p:nvSpPr>
          <p:spPr>
            <a:xfrm>
              <a:off x="8240601" y="1643711"/>
              <a:ext cx="1499057" cy="890388"/>
            </a:xfrm>
            <a:prstGeom prst="roundRect">
              <a:avLst/>
            </a:prstGeom>
            <a:gradFill flip="none" rotWithShape="1">
              <a:gsLst>
                <a:gs pos="0">
                  <a:schemeClr val="accent4">
                    <a:lumMod val="67000"/>
                  </a:schemeClr>
                </a:gs>
                <a:gs pos="48000">
                  <a:schemeClr val="accent4">
                    <a:lumMod val="97000"/>
                    <a:lumOff val="3000"/>
                  </a:schemeClr>
                </a:gs>
                <a:gs pos="100000">
                  <a:schemeClr val="accent4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pPr algn="ctr"/>
              <a:r>
                <a:rPr lang="es-PE">
                  <a:solidFill>
                    <a:schemeClr val="tx1"/>
                  </a:solidFill>
                </a:rPr>
                <a:t>Servicio</a:t>
              </a:r>
            </a:p>
            <a:p>
              <a:pPr algn="ctr"/>
              <a:r>
                <a:rPr lang="es-PE">
                  <a:solidFill>
                    <a:schemeClr val="tx1"/>
                  </a:solidFill>
                </a:rPr>
                <a:t>Secundario</a:t>
              </a:r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B16C0C2B-FC5A-41C9-A9BC-35B768B811E0}"/>
              </a:ext>
            </a:extLst>
          </p:cNvPr>
          <p:cNvSpPr/>
          <p:nvPr/>
        </p:nvSpPr>
        <p:spPr>
          <a:xfrm>
            <a:off x="5933493" y="887041"/>
            <a:ext cx="1138136" cy="444100"/>
          </a:xfrm>
          <a:prstGeom prst="wedgeRoundRectCallout">
            <a:avLst>
              <a:gd name="adj1" fmla="val 105662"/>
              <a:gd name="adj2" fmla="val 103700"/>
              <a:gd name="adj3" fmla="val 16667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PE" sz="1200"/>
              <a:t>IP Servidor</a:t>
            </a:r>
            <a:endParaRPr lang="en-US" sz="1200"/>
          </a:p>
        </p:txBody>
      </p:sp>
      <p:sp>
        <p:nvSpPr>
          <p:cNvPr id="18" name="Speech Bubble: Rectangle with Corners Rounded 17">
            <a:extLst>
              <a:ext uri="{FF2B5EF4-FFF2-40B4-BE49-F238E27FC236}">
                <a16:creationId xmlns:a16="http://schemas.microsoft.com/office/drawing/2014/main" id="{EFC0B25A-3AC6-499D-9E07-993CF8392F97}"/>
              </a:ext>
            </a:extLst>
          </p:cNvPr>
          <p:cNvSpPr/>
          <p:nvPr/>
        </p:nvSpPr>
        <p:spPr>
          <a:xfrm>
            <a:off x="5933493" y="1561949"/>
            <a:ext cx="1138136" cy="623153"/>
          </a:xfrm>
          <a:prstGeom prst="wedgeRoundRectCallout">
            <a:avLst>
              <a:gd name="adj1" fmla="val 150106"/>
              <a:gd name="adj2" fmla="val 16713"/>
              <a:gd name="adj3" fmla="val 16667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PE" sz="1200"/>
              <a:t>Nombre BD</a:t>
            </a:r>
          </a:p>
          <a:p>
            <a:r>
              <a:rPr lang="es-PE" sz="1200"/>
              <a:t>Login</a:t>
            </a:r>
          </a:p>
          <a:p>
            <a:r>
              <a:rPr lang="es-PE" sz="1200"/>
              <a:t>Password</a:t>
            </a:r>
            <a:endParaRPr lang="en-US" sz="1200"/>
          </a:p>
        </p:txBody>
      </p:sp>
      <p:sp>
        <p:nvSpPr>
          <p:cNvPr id="22" name="Speech Bubble: Rectangle with Corners Rounded 21">
            <a:extLst>
              <a:ext uri="{FF2B5EF4-FFF2-40B4-BE49-F238E27FC236}">
                <a16:creationId xmlns:a16="http://schemas.microsoft.com/office/drawing/2014/main" id="{D9812D60-4FD6-40C8-922C-EAD5F62765E3}"/>
              </a:ext>
            </a:extLst>
          </p:cNvPr>
          <p:cNvSpPr/>
          <p:nvPr/>
        </p:nvSpPr>
        <p:spPr>
          <a:xfrm>
            <a:off x="5933493" y="3246886"/>
            <a:ext cx="1138136" cy="444100"/>
          </a:xfrm>
          <a:prstGeom prst="wedgeRoundRectCallout">
            <a:avLst>
              <a:gd name="adj1" fmla="val 105662"/>
              <a:gd name="adj2" fmla="val 103700"/>
              <a:gd name="adj3" fmla="val 16667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PE" sz="1200"/>
              <a:t>Queue Manager</a:t>
            </a:r>
            <a:endParaRPr lang="en-US" sz="1200"/>
          </a:p>
        </p:txBody>
      </p:sp>
      <p:sp>
        <p:nvSpPr>
          <p:cNvPr id="25" name="Speech Bubble: Rectangle with Corners Rounded 24">
            <a:extLst>
              <a:ext uri="{FF2B5EF4-FFF2-40B4-BE49-F238E27FC236}">
                <a16:creationId xmlns:a16="http://schemas.microsoft.com/office/drawing/2014/main" id="{85933AA5-F2FB-4F3F-8AF7-CAD5858BE1B8}"/>
              </a:ext>
            </a:extLst>
          </p:cNvPr>
          <p:cNvSpPr/>
          <p:nvPr/>
        </p:nvSpPr>
        <p:spPr>
          <a:xfrm>
            <a:off x="5933493" y="4736734"/>
            <a:ext cx="1138136" cy="444100"/>
          </a:xfrm>
          <a:prstGeom prst="wedgeRoundRectCallout">
            <a:avLst>
              <a:gd name="adj1" fmla="val 148397"/>
              <a:gd name="adj2" fmla="val -32106"/>
              <a:gd name="adj3" fmla="val 16667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PE" sz="1200"/>
              <a:t>Nombre de la Cola</a:t>
            </a:r>
            <a:endParaRPr lang="en-US" sz="1200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A47FCBA2-7A8B-4240-AA2D-8B98BB5F3BD0}"/>
              </a:ext>
            </a:extLst>
          </p:cNvPr>
          <p:cNvGrpSpPr/>
          <p:nvPr/>
        </p:nvGrpSpPr>
        <p:grpSpPr>
          <a:xfrm>
            <a:off x="309751" y="1275753"/>
            <a:ext cx="2142591" cy="1674989"/>
            <a:chOff x="309751" y="994507"/>
            <a:chExt cx="2142591" cy="1674989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2132BD16-6D35-4A28-A2A7-9007D896261E}"/>
                </a:ext>
              </a:extLst>
            </p:cNvPr>
            <p:cNvGrpSpPr/>
            <p:nvPr/>
          </p:nvGrpSpPr>
          <p:grpSpPr>
            <a:xfrm>
              <a:off x="309751" y="994507"/>
              <a:ext cx="2142591" cy="1674989"/>
              <a:chOff x="746524" y="1419726"/>
              <a:chExt cx="3692061" cy="3873952"/>
            </a:xfrm>
          </p:grpSpPr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73DAE0C3-11DC-4E69-9D84-8686A707B937}"/>
                  </a:ext>
                </a:extLst>
              </p:cNvPr>
              <p:cNvSpPr/>
              <p:nvPr/>
            </p:nvSpPr>
            <p:spPr>
              <a:xfrm>
                <a:off x="746524" y="1419726"/>
                <a:ext cx="3692061" cy="3873952"/>
              </a:xfrm>
              <a:prstGeom prst="roundRect">
                <a:avLst/>
              </a:prstGeom>
              <a:gradFill flip="none" rotWithShape="1">
                <a:gsLst>
                  <a:gs pos="0">
                    <a:schemeClr val="accent2">
                      <a:lumMod val="67000"/>
                    </a:schemeClr>
                  </a:gs>
                  <a:gs pos="48000">
                    <a:schemeClr val="accent2">
                      <a:lumMod val="97000"/>
                      <a:lumOff val="3000"/>
                    </a:schemeClr>
                  </a:gs>
                  <a:gs pos="100000">
                    <a:schemeClr val="accent2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/>
                <a:r>
                  <a:rPr lang="es-PE" sz="1200">
                    <a:solidFill>
                      <a:schemeClr val="tx1"/>
                    </a:solidFill>
                  </a:rPr>
                  <a:t>Entorno</a:t>
                </a:r>
                <a:endParaRPr lang="en-US" sz="1200">
                  <a:solidFill>
                    <a:schemeClr val="tx1"/>
                  </a:solidFill>
                </a:endParaRPr>
              </a:p>
            </p:txBody>
          </p:sp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F4CFAF21-C40D-4315-BEBA-D0E83E782B68}"/>
                  </a:ext>
                </a:extLst>
              </p:cNvPr>
              <p:cNvSpPr/>
              <p:nvPr/>
            </p:nvSpPr>
            <p:spPr>
              <a:xfrm>
                <a:off x="1558723" y="2442682"/>
                <a:ext cx="2067662" cy="1828041"/>
              </a:xfrm>
              <a:prstGeom prst="roundRect">
                <a:avLst/>
              </a:prstGeom>
              <a:gradFill flip="none" rotWithShape="1">
                <a:gsLst>
                  <a:gs pos="0">
                    <a:schemeClr val="accent5">
                      <a:lumMod val="67000"/>
                    </a:schemeClr>
                  </a:gs>
                  <a:gs pos="48000">
                    <a:schemeClr val="accent5">
                      <a:lumMod val="97000"/>
                      <a:lumOff val="3000"/>
                    </a:schemeClr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/>
                <a:r>
                  <a:rPr lang="es-PE" sz="1100">
                    <a:solidFill>
                      <a:schemeClr val="tx1"/>
                    </a:solidFill>
                  </a:rPr>
                  <a:t>Servicio</a:t>
                </a:r>
              </a:p>
              <a:p>
                <a:pPr algn="ctr"/>
                <a:r>
                  <a:rPr lang="es-PE" sz="1100">
                    <a:solidFill>
                      <a:schemeClr val="tx1"/>
                    </a:solidFill>
                  </a:rPr>
                  <a:t>Principal</a:t>
                </a:r>
                <a:endParaRPr lang="en-US" sz="110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BE0DE2F-A957-43CA-B5BA-09EFE95165A6}"/>
                </a:ext>
              </a:extLst>
            </p:cNvPr>
            <p:cNvSpPr txBox="1"/>
            <p:nvPr/>
          </p:nvSpPr>
          <p:spPr>
            <a:xfrm>
              <a:off x="573439" y="2268234"/>
              <a:ext cx="596601" cy="338554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s-PE" sz="400"/>
                <a:t>IP Servidor</a:t>
              </a:r>
            </a:p>
            <a:p>
              <a:r>
                <a:rPr lang="es-PE" sz="400"/>
                <a:t>Nombre BD</a:t>
              </a:r>
            </a:p>
            <a:p>
              <a:r>
                <a:rPr lang="es-PE" sz="400"/>
                <a:t>Login</a:t>
              </a:r>
            </a:p>
            <a:p>
              <a:r>
                <a:rPr lang="es-PE" sz="400"/>
                <a:t>Password</a:t>
              </a:r>
              <a:endParaRPr lang="en-US" sz="400"/>
            </a:p>
          </p:txBody>
        </p:sp>
        <p:sp>
          <p:nvSpPr>
            <p:cNvPr id="9" name="Arrow: Pentagon 8">
              <a:extLst>
                <a:ext uri="{FF2B5EF4-FFF2-40B4-BE49-F238E27FC236}">
                  <a16:creationId xmlns:a16="http://schemas.microsoft.com/office/drawing/2014/main" id="{8DED6601-83CE-4454-B05C-4BF22F8F5BF9}"/>
                </a:ext>
              </a:extLst>
            </p:cNvPr>
            <p:cNvSpPr/>
            <p:nvPr/>
          </p:nvSpPr>
          <p:spPr>
            <a:xfrm>
              <a:off x="1613556" y="1867712"/>
              <a:ext cx="176334" cy="71183"/>
            </a:xfrm>
            <a:prstGeom prst="homePlate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04433A09-5991-49B9-AB15-6BF9D41D4F91}"/>
                </a:ext>
              </a:extLst>
            </p:cNvPr>
            <p:cNvCxnSpPr>
              <a:endCxn id="9" idx="1"/>
            </p:cNvCxnSpPr>
            <p:nvPr/>
          </p:nvCxnSpPr>
          <p:spPr>
            <a:xfrm flipV="1">
              <a:off x="959378" y="1903304"/>
              <a:ext cx="654178" cy="464046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8" name="Arrow: Pentagon 27">
              <a:extLst>
                <a:ext uri="{FF2B5EF4-FFF2-40B4-BE49-F238E27FC236}">
                  <a16:creationId xmlns:a16="http://schemas.microsoft.com/office/drawing/2014/main" id="{FBF2A853-4FB0-4262-99A6-F7AB1D2F1C5B}"/>
                </a:ext>
              </a:extLst>
            </p:cNvPr>
            <p:cNvSpPr/>
            <p:nvPr/>
          </p:nvSpPr>
          <p:spPr>
            <a:xfrm>
              <a:off x="1613556" y="2010863"/>
              <a:ext cx="176334" cy="71183"/>
            </a:xfrm>
            <a:prstGeom prst="homePlate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B9F9008B-0C4F-4472-8B53-9447817CBEDF}"/>
                </a:ext>
              </a:extLst>
            </p:cNvPr>
            <p:cNvCxnSpPr>
              <a:endCxn id="28" idx="1"/>
            </p:cNvCxnSpPr>
            <p:nvPr/>
          </p:nvCxnSpPr>
          <p:spPr>
            <a:xfrm flipV="1">
              <a:off x="959378" y="2046455"/>
              <a:ext cx="654178" cy="430758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43AC195D-ED64-4931-B442-A280F94F4AEA}"/>
              </a:ext>
            </a:extLst>
          </p:cNvPr>
          <p:cNvGrpSpPr/>
          <p:nvPr/>
        </p:nvGrpSpPr>
        <p:grpSpPr>
          <a:xfrm>
            <a:off x="309751" y="3638493"/>
            <a:ext cx="2142591" cy="1674989"/>
            <a:chOff x="309751" y="994507"/>
            <a:chExt cx="2142591" cy="1674989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0256C55B-F9A2-460C-8EDF-DEF965D55FB9}"/>
                </a:ext>
              </a:extLst>
            </p:cNvPr>
            <p:cNvGrpSpPr/>
            <p:nvPr/>
          </p:nvGrpSpPr>
          <p:grpSpPr>
            <a:xfrm>
              <a:off x="309751" y="994507"/>
              <a:ext cx="2142591" cy="1674989"/>
              <a:chOff x="746524" y="1419726"/>
              <a:chExt cx="3692061" cy="3873952"/>
            </a:xfrm>
          </p:grpSpPr>
          <p:sp>
            <p:nvSpPr>
              <p:cNvPr id="51" name="Rectangle: Rounded Corners 50">
                <a:extLst>
                  <a:ext uri="{FF2B5EF4-FFF2-40B4-BE49-F238E27FC236}">
                    <a16:creationId xmlns:a16="http://schemas.microsoft.com/office/drawing/2014/main" id="{B0C14581-BECF-4012-A61D-CBF4BEA98F5A}"/>
                  </a:ext>
                </a:extLst>
              </p:cNvPr>
              <p:cNvSpPr/>
              <p:nvPr/>
            </p:nvSpPr>
            <p:spPr>
              <a:xfrm>
                <a:off x="746524" y="1419726"/>
                <a:ext cx="3692061" cy="3873952"/>
              </a:xfrm>
              <a:prstGeom prst="roundRect">
                <a:avLst/>
              </a:prstGeom>
              <a:gradFill flip="none" rotWithShape="1">
                <a:gsLst>
                  <a:gs pos="0">
                    <a:schemeClr val="accent2">
                      <a:lumMod val="67000"/>
                    </a:schemeClr>
                  </a:gs>
                  <a:gs pos="48000">
                    <a:schemeClr val="accent2">
                      <a:lumMod val="97000"/>
                      <a:lumOff val="3000"/>
                    </a:schemeClr>
                  </a:gs>
                  <a:gs pos="100000">
                    <a:schemeClr val="accent2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/>
                <a:r>
                  <a:rPr lang="es-PE" sz="1200">
                    <a:solidFill>
                      <a:schemeClr val="tx1"/>
                    </a:solidFill>
                  </a:rPr>
                  <a:t>Entorno</a:t>
                </a:r>
                <a:endParaRPr lang="en-US" sz="1200">
                  <a:solidFill>
                    <a:schemeClr val="tx1"/>
                  </a:solidFill>
                </a:endParaRPr>
              </a:p>
            </p:txBody>
          </p:sp>
          <p:sp>
            <p:nvSpPr>
              <p:cNvPr id="52" name="Rectangle: Rounded Corners 51">
                <a:extLst>
                  <a:ext uri="{FF2B5EF4-FFF2-40B4-BE49-F238E27FC236}">
                    <a16:creationId xmlns:a16="http://schemas.microsoft.com/office/drawing/2014/main" id="{237F2AC1-98AE-4DD7-8A9F-6A2984CF21CF}"/>
                  </a:ext>
                </a:extLst>
              </p:cNvPr>
              <p:cNvSpPr/>
              <p:nvPr/>
            </p:nvSpPr>
            <p:spPr>
              <a:xfrm>
                <a:off x="1558723" y="2442682"/>
                <a:ext cx="2067662" cy="1828041"/>
              </a:xfrm>
              <a:prstGeom prst="roundRect">
                <a:avLst/>
              </a:prstGeom>
              <a:gradFill flip="none" rotWithShape="1">
                <a:gsLst>
                  <a:gs pos="0">
                    <a:schemeClr val="accent5">
                      <a:lumMod val="67000"/>
                    </a:schemeClr>
                  </a:gs>
                  <a:gs pos="48000">
                    <a:schemeClr val="accent5">
                      <a:lumMod val="97000"/>
                      <a:lumOff val="3000"/>
                    </a:schemeClr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/>
                <a:r>
                  <a:rPr lang="es-PE" sz="1100">
                    <a:solidFill>
                      <a:schemeClr val="tx1"/>
                    </a:solidFill>
                  </a:rPr>
                  <a:t>Servicio</a:t>
                </a:r>
              </a:p>
              <a:p>
                <a:pPr algn="ctr"/>
                <a:r>
                  <a:rPr lang="es-PE" sz="1100">
                    <a:solidFill>
                      <a:schemeClr val="tx1"/>
                    </a:solidFill>
                  </a:rPr>
                  <a:t>Principal</a:t>
                </a:r>
                <a:endParaRPr lang="en-US" sz="110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5AF985B6-302E-4F0C-92EB-10150599C4B6}"/>
                </a:ext>
              </a:extLst>
            </p:cNvPr>
            <p:cNvSpPr txBox="1"/>
            <p:nvPr/>
          </p:nvSpPr>
          <p:spPr>
            <a:xfrm>
              <a:off x="573439" y="2268234"/>
              <a:ext cx="596601" cy="338554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s-PE" sz="400"/>
                <a:t>IP Servidor</a:t>
              </a:r>
            </a:p>
            <a:p>
              <a:r>
                <a:rPr lang="es-PE" sz="400"/>
                <a:t>Nombre BD</a:t>
              </a:r>
            </a:p>
            <a:p>
              <a:r>
                <a:rPr lang="es-PE" sz="400"/>
                <a:t>Login</a:t>
              </a:r>
            </a:p>
            <a:p>
              <a:r>
                <a:rPr lang="es-PE" sz="400"/>
                <a:t>Password</a:t>
              </a:r>
              <a:endParaRPr lang="en-US" sz="400"/>
            </a:p>
          </p:txBody>
        </p:sp>
        <p:sp>
          <p:nvSpPr>
            <p:cNvPr id="47" name="Arrow: Pentagon 46">
              <a:extLst>
                <a:ext uri="{FF2B5EF4-FFF2-40B4-BE49-F238E27FC236}">
                  <a16:creationId xmlns:a16="http://schemas.microsoft.com/office/drawing/2014/main" id="{23EFE93A-35CC-4E50-BE34-E328254201C0}"/>
                </a:ext>
              </a:extLst>
            </p:cNvPr>
            <p:cNvSpPr/>
            <p:nvPr/>
          </p:nvSpPr>
          <p:spPr>
            <a:xfrm>
              <a:off x="1613556" y="1867712"/>
              <a:ext cx="176334" cy="71183"/>
            </a:xfrm>
            <a:prstGeom prst="homePlate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5F268120-BA18-4FB2-B4E1-941DF1BB0424}"/>
                </a:ext>
              </a:extLst>
            </p:cNvPr>
            <p:cNvCxnSpPr>
              <a:endCxn id="47" idx="1"/>
            </p:cNvCxnSpPr>
            <p:nvPr/>
          </p:nvCxnSpPr>
          <p:spPr>
            <a:xfrm flipV="1">
              <a:off x="959378" y="1903304"/>
              <a:ext cx="654178" cy="464046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9" name="Arrow: Pentagon 48">
              <a:extLst>
                <a:ext uri="{FF2B5EF4-FFF2-40B4-BE49-F238E27FC236}">
                  <a16:creationId xmlns:a16="http://schemas.microsoft.com/office/drawing/2014/main" id="{15B9BED1-E1F5-46E9-B413-E1ADACB6C7A0}"/>
                </a:ext>
              </a:extLst>
            </p:cNvPr>
            <p:cNvSpPr/>
            <p:nvPr/>
          </p:nvSpPr>
          <p:spPr>
            <a:xfrm>
              <a:off x="1613556" y="2010863"/>
              <a:ext cx="176334" cy="71183"/>
            </a:xfrm>
            <a:prstGeom prst="homePlate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187136AA-791E-4EFE-A736-0D0F2A2104EE}"/>
                </a:ext>
              </a:extLst>
            </p:cNvPr>
            <p:cNvCxnSpPr>
              <a:endCxn id="49" idx="1"/>
            </p:cNvCxnSpPr>
            <p:nvPr/>
          </p:nvCxnSpPr>
          <p:spPr>
            <a:xfrm flipV="1">
              <a:off x="959378" y="2046455"/>
              <a:ext cx="654178" cy="430758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6225C7F-0640-4B63-B559-BDC571A6B37E}"/>
              </a:ext>
            </a:extLst>
          </p:cNvPr>
          <p:cNvCxnSpPr>
            <a:stCxn id="9" idx="3"/>
            <a:endCxn id="8" idx="1"/>
          </p:cNvCxnSpPr>
          <p:nvPr/>
        </p:nvCxnSpPr>
        <p:spPr>
          <a:xfrm flipV="1">
            <a:off x="1789890" y="2088905"/>
            <a:ext cx="6450711" cy="95645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0FC6EBE-42D9-41B6-9B2C-3E31AF2F877C}"/>
              </a:ext>
            </a:extLst>
          </p:cNvPr>
          <p:cNvCxnSpPr>
            <a:stCxn id="28" idx="3"/>
            <a:endCxn id="36" idx="1"/>
          </p:cNvCxnSpPr>
          <p:nvPr/>
        </p:nvCxnSpPr>
        <p:spPr>
          <a:xfrm>
            <a:off x="1789890" y="2327701"/>
            <a:ext cx="6450711" cy="2327773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FB1A682C-B3DC-47CD-91A7-5C4A549F6CD6}"/>
              </a:ext>
            </a:extLst>
          </p:cNvPr>
          <p:cNvCxnSpPr>
            <a:stCxn id="47" idx="3"/>
            <a:endCxn id="8" idx="1"/>
          </p:cNvCxnSpPr>
          <p:nvPr/>
        </p:nvCxnSpPr>
        <p:spPr>
          <a:xfrm flipV="1">
            <a:off x="1789890" y="2088905"/>
            <a:ext cx="6450711" cy="2458385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1BD650B4-6CFF-4D5F-AA06-032E438A8102}"/>
              </a:ext>
            </a:extLst>
          </p:cNvPr>
          <p:cNvCxnSpPr>
            <a:stCxn id="49" idx="3"/>
            <a:endCxn id="36" idx="1"/>
          </p:cNvCxnSpPr>
          <p:nvPr/>
        </p:nvCxnSpPr>
        <p:spPr>
          <a:xfrm flipV="1">
            <a:off x="1789890" y="4655474"/>
            <a:ext cx="6450711" cy="34967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32042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FE3E85-00EE-4B69-B030-BA6D83A8F1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000" y="24638"/>
            <a:ext cx="12204000" cy="548739"/>
          </a:xfrm>
          <a:gradFill flip="none" rotWithShape="1">
            <a:gsLst>
              <a:gs pos="0">
                <a:schemeClr val="accent6">
                  <a:lumMod val="89000"/>
                </a:schemeClr>
              </a:gs>
              <a:gs pos="23000">
                <a:schemeClr val="accent6">
                  <a:lumMod val="89000"/>
                </a:schemeClr>
              </a:gs>
              <a:gs pos="69000">
                <a:schemeClr val="accent6">
                  <a:lumMod val="75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shape">
              <a:fillToRect l="50000" t="50000" r="50000" b="50000"/>
            </a:path>
            <a:tileRect/>
          </a:gra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r>
              <a:rPr lang="es-PE"/>
              <a:t>La solución con patrones</a:t>
            </a:r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3DAE0C3-11DC-4E69-9D84-8686A707B937}"/>
              </a:ext>
            </a:extLst>
          </p:cNvPr>
          <p:cNvSpPr/>
          <p:nvPr/>
        </p:nvSpPr>
        <p:spPr>
          <a:xfrm>
            <a:off x="119127" y="2353974"/>
            <a:ext cx="2672711" cy="3873952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s-PE" sz="2000">
                <a:solidFill>
                  <a:schemeClr val="tx1"/>
                </a:solidFill>
              </a:rPr>
              <a:t>Entorno</a:t>
            </a:r>
            <a:endParaRPr lang="en-US" sz="2000">
              <a:solidFill>
                <a:schemeClr val="tx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EAB3CD9-231D-419F-A687-0D8DF5E3277F}"/>
              </a:ext>
            </a:extLst>
          </p:cNvPr>
          <p:cNvSpPr txBox="1"/>
          <p:nvPr/>
        </p:nvSpPr>
        <p:spPr>
          <a:xfrm>
            <a:off x="-1" y="6454534"/>
            <a:ext cx="8825947" cy="41549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PE" sz="1050">
                <a:solidFill>
                  <a:schemeClr val="tx1"/>
                </a:solidFill>
              </a:rPr>
              <a:t>Application Infrastructure patterns / Cross-cutting concerns / Externalized configuration</a:t>
            </a:r>
          </a:p>
          <a:p>
            <a:r>
              <a:rPr lang="en-US" sz="1050">
                <a:solidFill>
                  <a:schemeClr val="tx1"/>
                </a:solidFill>
              </a:rPr>
              <a:t>https://microservices.io/patterns/externalized-configuration.html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0F6EB2D-52CE-4201-938B-0A7F0FE2A0B4}"/>
              </a:ext>
            </a:extLst>
          </p:cNvPr>
          <p:cNvSpPr txBox="1"/>
          <p:nvPr/>
        </p:nvSpPr>
        <p:spPr>
          <a:xfrm>
            <a:off x="8825947" y="6454535"/>
            <a:ext cx="3366053" cy="414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lstStyle/>
          <a:p>
            <a:pPr algn="r"/>
            <a:r>
              <a:rPr lang="en-US" sz="1400">
                <a:solidFill>
                  <a:schemeClr val="tx1"/>
                </a:solidFill>
              </a:rPr>
              <a:t>https://github.com/jtoulier/api-developer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A515E8C-6852-4B95-B84B-E8C781E455BE}"/>
              </a:ext>
            </a:extLst>
          </p:cNvPr>
          <p:cNvSpPr txBox="1"/>
          <p:nvPr/>
        </p:nvSpPr>
        <p:spPr>
          <a:xfrm>
            <a:off x="12000" y="561364"/>
            <a:ext cx="12168000" cy="369332"/>
          </a:xfrm>
          <a:prstGeom prst="rect">
            <a:avLst/>
          </a:prstGeom>
          <a:solidFill>
            <a:schemeClr val="accent6">
              <a:lumMod val="75000"/>
              <a:alpha val="8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PE">
                <a:solidFill>
                  <a:schemeClr val="bg1"/>
                </a:solidFill>
              </a:rPr>
              <a:t>8) Debe centralizarse la configuración en un sitio externo a los Servicios involucrados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BE0DE2F-A957-43CA-B5BA-09EFE95165A6}"/>
              </a:ext>
            </a:extLst>
          </p:cNvPr>
          <p:cNvSpPr txBox="1"/>
          <p:nvPr/>
        </p:nvSpPr>
        <p:spPr>
          <a:xfrm>
            <a:off x="392712" y="5020347"/>
            <a:ext cx="2251097" cy="106182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PE" sz="900"/>
              <a:t>data.server.ip=</a:t>
            </a:r>
            <a:r>
              <a:rPr lang="es-PE" sz="900">
                <a:solidFill>
                  <a:srgbClr val="FF0000"/>
                </a:solidFill>
              </a:rPr>
              <a:t>192.168.1.84</a:t>
            </a:r>
          </a:p>
          <a:p>
            <a:r>
              <a:rPr lang="es-PE" sz="900"/>
              <a:t>data.server.db.name=</a:t>
            </a:r>
            <a:r>
              <a:rPr lang="es-PE" sz="900">
                <a:solidFill>
                  <a:srgbClr val="FF0000"/>
                </a:solidFill>
              </a:rPr>
              <a:t>DB-APP</a:t>
            </a:r>
          </a:p>
          <a:p>
            <a:r>
              <a:rPr lang="es-PE" sz="900"/>
              <a:t>data.server.db.login=</a:t>
            </a:r>
            <a:r>
              <a:rPr lang="es-PE" sz="900">
                <a:solidFill>
                  <a:srgbClr val="FF0000"/>
                </a:solidFill>
              </a:rPr>
              <a:t>LOGIN-APP</a:t>
            </a:r>
          </a:p>
          <a:p>
            <a:r>
              <a:rPr lang="es-PE" sz="900"/>
              <a:t>data.server.db.password=</a:t>
            </a:r>
            <a:r>
              <a:rPr lang="es-PE" sz="900">
                <a:solidFill>
                  <a:srgbClr val="FF0000"/>
                </a:solidFill>
              </a:rPr>
              <a:t>P@ssw0rd</a:t>
            </a:r>
          </a:p>
          <a:p>
            <a:endParaRPr lang="es-PE" sz="900"/>
          </a:p>
          <a:p>
            <a:r>
              <a:rPr lang="es-PE" sz="900"/>
              <a:t>file.server.name=</a:t>
            </a:r>
            <a:r>
              <a:rPr lang="es-PE" sz="900">
                <a:solidFill>
                  <a:srgbClr val="FF0000"/>
                </a:solidFill>
              </a:rPr>
              <a:t>FILESERVER-APP</a:t>
            </a:r>
          </a:p>
          <a:p>
            <a:r>
              <a:rPr lang="es-PE" sz="900"/>
              <a:t>file.server.share=</a:t>
            </a:r>
            <a:r>
              <a:rPr lang="es-PE" sz="900">
                <a:solidFill>
                  <a:srgbClr val="FF0000"/>
                </a:solidFill>
              </a:rPr>
              <a:t>SHAREDFOLDER</a:t>
            </a:r>
            <a:endParaRPr lang="en-US" sz="900">
              <a:solidFill>
                <a:srgbClr val="FF0000"/>
              </a:solidFill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4CFAF21-C40D-4315-BEBA-D0E83E782B68}"/>
              </a:ext>
            </a:extLst>
          </p:cNvPr>
          <p:cNvSpPr/>
          <p:nvPr/>
        </p:nvSpPr>
        <p:spPr>
          <a:xfrm>
            <a:off x="421651" y="2995515"/>
            <a:ext cx="2067662" cy="1828041"/>
          </a:xfrm>
          <a:prstGeom prst="round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s-PE">
                <a:solidFill>
                  <a:schemeClr val="tx1"/>
                </a:solidFill>
              </a:rPr>
              <a:t>Servicio</a:t>
            </a:r>
          </a:p>
          <a:p>
            <a:pPr algn="ctr"/>
            <a:r>
              <a:rPr lang="es-PE">
                <a:solidFill>
                  <a:schemeClr val="tx1"/>
                </a:solidFill>
              </a:rPr>
              <a:t>Principal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Arrow: Pentagon 8">
            <a:extLst>
              <a:ext uri="{FF2B5EF4-FFF2-40B4-BE49-F238E27FC236}">
                <a16:creationId xmlns:a16="http://schemas.microsoft.com/office/drawing/2014/main" id="{8DED6601-83CE-4454-B05C-4BF22F8F5BF9}"/>
              </a:ext>
            </a:extLst>
          </p:cNvPr>
          <p:cNvSpPr/>
          <p:nvPr/>
        </p:nvSpPr>
        <p:spPr>
          <a:xfrm>
            <a:off x="1856136" y="4062748"/>
            <a:ext cx="452945" cy="224603"/>
          </a:xfrm>
          <a:prstGeom prst="homePlate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Arrow: Pentagon 27">
            <a:extLst>
              <a:ext uri="{FF2B5EF4-FFF2-40B4-BE49-F238E27FC236}">
                <a16:creationId xmlns:a16="http://schemas.microsoft.com/office/drawing/2014/main" id="{FBF2A853-4FB0-4262-99A6-F7AB1D2F1C5B}"/>
              </a:ext>
            </a:extLst>
          </p:cNvPr>
          <p:cNvSpPr/>
          <p:nvPr/>
        </p:nvSpPr>
        <p:spPr>
          <a:xfrm>
            <a:off x="1856136" y="4409159"/>
            <a:ext cx="452945" cy="224603"/>
          </a:xfrm>
          <a:prstGeom prst="homePlate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9F9008B-0C4F-4472-8B53-9447817CBEDF}"/>
              </a:ext>
            </a:extLst>
          </p:cNvPr>
          <p:cNvCxnSpPr>
            <a:endCxn id="28" idx="1"/>
          </p:cNvCxnSpPr>
          <p:nvPr/>
        </p:nvCxnSpPr>
        <p:spPr>
          <a:xfrm flipV="1">
            <a:off x="1264498" y="4521461"/>
            <a:ext cx="591638" cy="1238175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2799F4E2-3121-4004-83A0-F6E7EFB4DED8}"/>
              </a:ext>
            </a:extLst>
          </p:cNvPr>
          <p:cNvSpPr/>
          <p:nvPr/>
        </p:nvSpPr>
        <p:spPr>
          <a:xfrm>
            <a:off x="9860429" y="4334448"/>
            <a:ext cx="1986240" cy="1703836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s-PE" sz="2000">
                <a:solidFill>
                  <a:schemeClr val="tx1"/>
                </a:solidFill>
              </a:rPr>
              <a:t>Entorno</a:t>
            </a:r>
            <a:endParaRPr lang="en-US" sz="2000">
              <a:solidFill>
                <a:schemeClr val="tx1"/>
              </a:solidFill>
            </a:endParaRP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57426290-DD60-46BD-B1A6-F1E705D97FDE}"/>
              </a:ext>
            </a:extLst>
          </p:cNvPr>
          <p:cNvSpPr/>
          <p:nvPr/>
        </p:nvSpPr>
        <p:spPr>
          <a:xfrm>
            <a:off x="10104021" y="5021491"/>
            <a:ext cx="1499057" cy="890388"/>
          </a:xfrm>
          <a:prstGeom prst="roundRect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ctr"/>
            <a:r>
              <a:rPr lang="es-PE">
                <a:solidFill>
                  <a:schemeClr val="tx1"/>
                </a:solidFill>
              </a:rPr>
              <a:t>Servicio</a:t>
            </a:r>
          </a:p>
          <a:p>
            <a:pPr algn="ctr"/>
            <a:r>
              <a:rPr lang="es-PE">
                <a:solidFill>
                  <a:schemeClr val="tx1"/>
                </a:solidFill>
              </a:rPr>
              <a:t>Secundario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Speech Bubble: Rectangle with Corners Rounded 24">
            <a:extLst>
              <a:ext uri="{FF2B5EF4-FFF2-40B4-BE49-F238E27FC236}">
                <a16:creationId xmlns:a16="http://schemas.microsoft.com/office/drawing/2014/main" id="{85933AA5-F2FB-4F3F-8AF7-CAD5858BE1B8}"/>
              </a:ext>
            </a:extLst>
          </p:cNvPr>
          <p:cNvSpPr/>
          <p:nvPr/>
        </p:nvSpPr>
        <p:spPr>
          <a:xfrm>
            <a:off x="7987660" y="5693293"/>
            <a:ext cx="1138136" cy="444100"/>
          </a:xfrm>
          <a:prstGeom prst="wedgeRoundRectCallout">
            <a:avLst>
              <a:gd name="adj1" fmla="val 158096"/>
              <a:gd name="adj2" fmla="val -93628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PE" sz="1200"/>
              <a:t>Carpeta Compartida</a:t>
            </a:r>
            <a:endParaRPr lang="en-US" sz="1200"/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BF860431-7F10-4A19-A5D1-E2C1729061A2}"/>
              </a:ext>
            </a:extLst>
          </p:cNvPr>
          <p:cNvSpPr/>
          <p:nvPr/>
        </p:nvSpPr>
        <p:spPr>
          <a:xfrm>
            <a:off x="4370853" y="1089551"/>
            <a:ext cx="2672711" cy="2558109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s-PE" sz="2000">
                <a:solidFill>
                  <a:schemeClr val="tx1"/>
                </a:solidFill>
              </a:rPr>
              <a:t>Entorno</a:t>
            </a:r>
            <a:endParaRPr lang="en-US" sz="2000">
              <a:solidFill>
                <a:schemeClr val="tx1"/>
              </a:solidFill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81A1845A-8F1C-4BB4-B4DB-21C964798CCB}"/>
              </a:ext>
            </a:extLst>
          </p:cNvPr>
          <p:cNvSpPr/>
          <p:nvPr/>
        </p:nvSpPr>
        <p:spPr>
          <a:xfrm>
            <a:off x="4673377" y="1643651"/>
            <a:ext cx="2067662" cy="679684"/>
          </a:xfrm>
          <a:prstGeom prst="roundRect">
            <a:avLst/>
          </a:prstGeom>
          <a:solidFill>
            <a:srgbClr val="FF000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s-PE">
                <a:solidFill>
                  <a:schemeClr val="tx1"/>
                </a:solidFill>
              </a:rPr>
              <a:t>Servicio de Configuración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Speech Bubble: Rectangle with Corners Rounded 21">
            <a:extLst>
              <a:ext uri="{FF2B5EF4-FFF2-40B4-BE49-F238E27FC236}">
                <a16:creationId xmlns:a16="http://schemas.microsoft.com/office/drawing/2014/main" id="{D9812D60-4FD6-40C8-922C-EAD5F62765E3}"/>
              </a:ext>
            </a:extLst>
          </p:cNvPr>
          <p:cNvSpPr/>
          <p:nvPr/>
        </p:nvSpPr>
        <p:spPr>
          <a:xfrm>
            <a:off x="7987660" y="4349639"/>
            <a:ext cx="1138136" cy="444100"/>
          </a:xfrm>
          <a:prstGeom prst="wedgeRoundRectCallout">
            <a:avLst>
              <a:gd name="adj1" fmla="val 152893"/>
              <a:gd name="adj2" fmla="val 13417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PE" sz="1200"/>
              <a:t>Servidor de Archivos</a:t>
            </a:r>
            <a:endParaRPr lang="en-US" sz="1200"/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5BD80B6E-FD2E-4E9A-948A-94D98A712BDD}"/>
              </a:ext>
            </a:extLst>
          </p:cNvPr>
          <p:cNvSpPr/>
          <p:nvPr/>
        </p:nvSpPr>
        <p:spPr>
          <a:xfrm>
            <a:off x="9860429" y="2445806"/>
            <a:ext cx="1986240" cy="1703836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s-PE" sz="2000">
                <a:solidFill>
                  <a:schemeClr val="tx1"/>
                </a:solidFill>
              </a:rPr>
              <a:t>Entorno</a:t>
            </a:r>
            <a:endParaRPr lang="en-US" sz="2000">
              <a:solidFill>
                <a:schemeClr val="tx1"/>
              </a:solidFill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3DCFA11A-60EA-4339-A80B-0EB8A59E8D88}"/>
              </a:ext>
            </a:extLst>
          </p:cNvPr>
          <p:cNvSpPr/>
          <p:nvPr/>
        </p:nvSpPr>
        <p:spPr>
          <a:xfrm>
            <a:off x="10104021" y="3132849"/>
            <a:ext cx="1499057" cy="862681"/>
          </a:xfrm>
          <a:prstGeom prst="roundRect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ctr"/>
            <a:r>
              <a:rPr lang="es-PE">
                <a:solidFill>
                  <a:schemeClr val="tx1"/>
                </a:solidFill>
              </a:rPr>
              <a:t>Servicio</a:t>
            </a:r>
          </a:p>
          <a:p>
            <a:pPr algn="ctr"/>
            <a:r>
              <a:rPr lang="es-PE">
                <a:solidFill>
                  <a:schemeClr val="tx1"/>
                </a:solidFill>
              </a:rPr>
              <a:t>Secundario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B16C0C2B-FC5A-41C9-A9BC-35B768B811E0}"/>
              </a:ext>
            </a:extLst>
          </p:cNvPr>
          <p:cNvSpPr/>
          <p:nvPr/>
        </p:nvSpPr>
        <p:spPr>
          <a:xfrm>
            <a:off x="7987660" y="2155090"/>
            <a:ext cx="1138136" cy="444100"/>
          </a:xfrm>
          <a:prstGeom prst="wedgeRoundRectCallout">
            <a:avLst>
              <a:gd name="adj1" fmla="val 150125"/>
              <a:gd name="adj2" fmla="val 80463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PE" sz="1200"/>
              <a:t>IP Servidor de Base de Datos</a:t>
            </a:r>
            <a:endParaRPr lang="en-US" sz="1200"/>
          </a:p>
        </p:txBody>
      </p:sp>
      <p:sp>
        <p:nvSpPr>
          <p:cNvPr id="18" name="Speech Bubble: Rectangle with Corners Rounded 17">
            <a:extLst>
              <a:ext uri="{FF2B5EF4-FFF2-40B4-BE49-F238E27FC236}">
                <a16:creationId xmlns:a16="http://schemas.microsoft.com/office/drawing/2014/main" id="{EFC0B25A-3AC6-499D-9E07-993CF8392F97}"/>
              </a:ext>
            </a:extLst>
          </p:cNvPr>
          <p:cNvSpPr/>
          <p:nvPr/>
        </p:nvSpPr>
        <p:spPr>
          <a:xfrm>
            <a:off x="7987660" y="2805847"/>
            <a:ext cx="1138137" cy="623153"/>
          </a:xfrm>
          <a:prstGeom prst="wedgeRoundRectCallout">
            <a:avLst>
              <a:gd name="adj1" fmla="val 157965"/>
              <a:gd name="adj2" fmla="val 40638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PE" sz="1200"/>
              <a:t>Nombre BD</a:t>
            </a:r>
          </a:p>
          <a:p>
            <a:r>
              <a:rPr lang="es-PE" sz="1200"/>
              <a:t>Login</a:t>
            </a:r>
          </a:p>
          <a:p>
            <a:r>
              <a:rPr lang="es-PE" sz="1200"/>
              <a:t>Password</a:t>
            </a:r>
            <a:endParaRPr lang="en-US" sz="120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6225C7F-0640-4B63-B559-BDC571A6B37E}"/>
              </a:ext>
            </a:extLst>
          </p:cNvPr>
          <p:cNvCxnSpPr>
            <a:stCxn id="9" idx="3"/>
            <a:endCxn id="43" idx="1"/>
          </p:cNvCxnSpPr>
          <p:nvPr/>
        </p:nvCxnSpPr>
        <p:spPr>
          <a:xfrm flipV="1">
            <a:off x="2309081" y="3564190"/>
            <a:ext cx="7794940" cy="610860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0FC6EBE-42D9-41B6-9B2C-3E31AF2F877C}"/>
              </a:ext>
            </a:extLst>
          </p:cNvPr>
          <p:cNvCxnSpPr>
            <a:stCxn id="28" idx="3"/>
            <a:endCxn id="38" idx="1"/>
          </p:cNvCxnSpPr>
          <p:nvPr/>
        </p:nvCxnSpPr>
        <p:spPr>
          <a:xfrm>
            <a:off x="2309081" y="4521461"/>
            <a:ext cx="7794940" cy="945224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B167CC39-469A-43B2-9A8C-E8BB2FF0820B}"/>
              </a:ext>
            </a:extLst>
          </p:cNvPr>
          <p:cNvSpPr txBox="1"/>
          <p:nvPr/>
        </p:nvSpPr>
        <p:spPr>
          <a:xfrm>
            <a:off x="4581660" y="2435637"/>
            <a:ext cx="2251097" cy="106182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PE" sz="900"/>
              <a:t>data.server.ip=</a:t>
            </a:r>
            <a:r>
              <a:rPr lang="es-PE" sz="900">
                <a:solidFill>
                  <a:srgbClr val="FF0000"/>
                </a:solidFill>
              </a:rPr>
              <a:t>192.168.1.84</a:t>
            </a:r>
          </a:p>
          <a:p>
            <a:r>
              <a:rPr lang="es-PE" sz="900"/>
              <a:t>data.server.db.name=</a:t>
            </a:r>
            <a:r>
              <a:rPr lang="es-PE" sz="900">
                <a:solidFill>
                  <a:srgbClr val="FF0000"/>
                </a:solidFill>
              </a:rPr>
              <a:t>DB-APP</a:t>
            </a:r>
          </a:p>
          <a:p>
            <a:r>
              <a:rPr lang="es-PE" sz="900"/>
              <a:t>data.server.db.login=</a:t>
            </a:r>
            <a:r>
              <a:rPr lang="es-PE" sz="900">
                <a:solidFill>
                  <a:srgbClr val="FF0000"/>
                </a:solidFill>
              </a:rPr>
              <a:t>LOGIN-APP</a:t>
            </a:r>
          </a:p>
          <a:p>
            <a:r>
              <a:rPr lang="es-PE" sz="900"/>
              <a:t>data.server.db.password=</a:t>
            </a:r>
            <a:r>
              <a:rPr lang="es-PE" sz="900">
                <a:solidFill>
                  <a:srgbClr val="FF0000"/>
                </a:solidFill>
              </a:rPr>
              <a:t>P@ssw0rd</a:t>
            </a:r>
          </a:p>
          <a:p>
            <a:endParaRPr lang="es-PE" sz="900"/>
          </a:p>
          <a:p>
            <a:r>
              <a:rPr lang="es-PE" sz="900"/>
              <a:t>file.server.name=</a:t>
            </a:r>
            <a:r>
              <a:rPr lang="es-PE" sz="900">
                <a:solidFill>
                  <a:srgbClr val="FF0000"/>
                </a:solidFill>
              </a:rPr>
              <a:t>FILESERVER-APP</a:t>
            </a:r>
          </a:p>
          <a:p>
            <a:r>
              <a:rPr lang="es-PE" sz="900"/>
              <a:t>file.server.share=</a:t>
            </a:r>
            <a:r>
              <a:rPr lang="es-PE" sz="900">
                <a:solidFill>
                  <a:srgbClr val="FF0000"/>
                </a:solidFill>
              </a:rPr>
              <a:t>SHAREDFOLDER</a:t>
            </a:r>
            <a:endParaRPr lang="en-US" sz="900">
              <a:solidFill>
                <a:srgbClr val="FF0000"/>
              </a:solidFill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4433A09-5991-49B9-AB15-6BF9D41D4F91}"/>
              </a:ext>
            </a:extLst>
          </p:cNvPr>
          <p:cNvCxnSpPr>
            <a:endCxn id="9" idx="1"/>
          </p:cNvCxnSpPr>
          <p:nvPr/>
        </p:nvCxnSpPr>
        <p:spPr>
          <a:xfrm flipV="1">
            <a:off x="1138763" y="4175050"/>
            <a:ext cx="717373" cy="965647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B0A1A498-6B23-43BF-9992-901A23835479}"/>
              </a:ext>
            </a:extLst>
          </p:cNvPr>
          <p:cNvCxnSpPr>
            <a:stCxn id="61" idx="3"/>
            <a:endCxn id="40" idx="1"/>
          </p:cNvCxnSpPr>
          <p:nvPr/>
        </p:nvCxnSpPr>
        <p:spPr>
          <a:xfrm flipV="1">
            <a:off x="1934185" y="1983493"/>
            <a:ext cx="2739192" cy="1845146"/>
          </a:xfrm>
          <a:prstGeom prst="straightConnector1">
            <a:avLst/>
          </a:prstGeom>
          <a:ln>
            <a:headEnd type="triangle" w="lg" len="lg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DA6846EA-60A8-41E3-BF30-4D9512B9DBE0}"/>
              </a:ext>
            </a:extLst>
          </p:cNvPr>
          <p:cNvSpPr txBox="1"/>
          <p:nvPr/>
        </p:nvSpPr>
        <p:spPr>
          <a:xfrm rot="19560000">
            <a:off x="2680609" y="2527015"/>
            <a:ext cx="14718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1100"/>
              <a:t>Obtener configuración</a:t>
            </a:r>
            <a:endParaRPr lang="en-US" sz="110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64C7202-29EF-4C5C-991E-B231C4424708}"/>
              </a:ext>
            </a:extLst>
          </p:cNvPr>
          <p:cNvSpPr txBox="1"/>
          <p:nvPr/>
        </p:nvSpPr>
        <p:spPr>
          <a:xfrm rot="19560000">
            <a:off x="2842191" y="2809573"/>
            <a:ext cx="153599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100"/>
            </a:lvl1pPr>
          </a:lstStyle>
          <a:p>
            <a:r>
              <a:rPr lang="es-PE"/>
              <a:t>Refrescar configuración</a:t>
            </a:r>
            <a:endParaRPr lang="en-US"/>
          </a:p>
        </p:txBody>
      </p:sp>
      <p:sp>
        <p:nvSpPr>
          <p:cNvPr id="60" name="Speech Bubble: Rectangle with Corners Rounded 59">
            <a:extLst>
              <a:ext uri="{FF2B5EF4-FFF2-40B4-BE49-F238E27FC236}">
                <a16:creationId xmlns:a16="http://schemas.microsoft.com/office/drawing/2014/main" id="{4397F21D-9C8A-4BC2-B331-FCF00C722813}"/>
              </a:ext>
            </a:extLst>
          </p:cNvPr>
          <p:cNvSpPr/>
          <p:nvPr/>
        </p:nvSpPr>
        <p:spPr>
          <a:xfrm>
            <a:off x="2857689" y="1094277"/>
            <a:ext cx="1138136" cy="638160"/>
          </a:xfrm>
          <a:prstGeom prst="wedgeRoundRectCallout">
            <a:avLst>
              <a:gd name="adj1" fmla="val 161478"/>
              <a:gd name="adj2" fmla="val -1284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PE" sz="1200"/>
              <a:t>URL del Servicio de Configuración</a:t>
            </a:r>
            <a:endParaRPr lang="en-US" sz="1200"/>
          </a:p>
        </p:txBody>
      </p:sp>
      <p:sp>
        <p:nvSpPr>
          <p:cNvPr id="61" name="Arrow: Pentagon 60">
            <a:extLst>
              <a:ext uri="{FF2B5EF4-FFF2-40B4-BE49-F238E27FC236}">
                <a16:creationId xmlns:a16="http://schemas.microsoft.com/office/drawing/2014/main" id="{DE8BBD80-1C3F-4991-BFE6-95F2A8C86859}"/>
              </a:ext>
            </a:extLst>
          </p:cNvPr>
          <p:cNvSpPr/>
          <p:nvPr/>
        </p:nvSpPr>
        <p:spPr>
          <a:xfrm>
            <a:off x="1481240" y="3716337"/>
            <a:ext cx="452945" cy="224603"/>
          </a:xfrm>
          <a:prstGeom prst="homePlate">
            <a:avLst/>
          </a:prstGeom>
          <a:solidFill>
            <a:srgbClr val="FF000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4" name="Connector: Elbow 63">
            <a:extLst>
              <a:ext uri="{FF2B5EF4-FFF2-40B4-BE49-F238E27FC236}">
                <a16:creationId xmlns:a16="http://schemas.microsoft.com/office/drawing/2014/main" id="{38952954-EA93-4F47-AD08-1AD2305D4F13}"/>
              </a:ext>
            </a:extLst>
          </p:cNvPr>
          <p:cNvCxnSpPr>
            <a:stCxn id="61" idx="2"/>
            <a:endCxn id="9" idx="1"/>
          </p:cNvCxnSpPr>
          <p:nvPr/>
        </p:nvCxnSpPr>
        <p:spPr>
          <a:xfrm rot="16200000" flipH="1">
            <a:off x="1636794" y="3955708"/>
            <a:ext cx="234110" cy="20457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Connector: Elbow 66">
            <a:extLst>
              <a:ext uri="{FF2B5EF4-FFF2-40B4-BE49-F238E27FC236}">
                <a16:creationId xmlns:a16="http://schemas.microsoft.com/office/drawing/2014/main" id="{7198EE69-4232-45BB-BDDC-A89962CAB316}"/>
              </a:ext>
            </a:extLst>
          </p:cNvPr>
          <p:cNvCxnSpPr>
            <a:stCxn id="61" idx="2"/>
            <a:endCxn id="28" idx="1"/>
          </p:cNvCxnSpPr>
          <p:nvPr/>
        </p:nvCxnSpPr>
        <p:spPr>
          <a:xfrm rot="16200000" flipH="1">
            <a:off x="1463589" y="4128913"/>
            <a:ext cx="580521" cy="20457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2240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A17415-35A2-4C1F-A6D7-24B3733B7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/>
              <a:t>Push</a:t>
            </a:r>
            <a:r>
              <a:rPr lang="es-PE" baseline="0"/>
              <a:t> model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97A02D-F2CA-4007-88FA-93091D8B14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0725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7731F-5EDA-4303-81B7-37B1F0D6F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/>
              <a:t>Pull model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02BE1-94AA-4115-AD45-D422ABEFA9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8992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3BBD618-53CD-3AE6-D4B8-31BD4048B2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408" y="1765586"/>
            <a:ext cx="4412080" cy="46878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FE3E85-00EE-4B69-B030-BA6D83A8F1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000" y="0"/>
            <a:ext cx="12204000" cy="548739"/>
          </a:xfrm>
          <a:gradFill flip="none" rotWithShape="1">
            <a:gsLst>
              <a:gs pos="0">
                <a:srgbClr val="000814"/>
              </a:gs>
              <a:gs pos="100000">
                <a:srgbClr val="001D3D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 anchorCtr="0">
            <a:noAutofit/>
          </a:bodyPr>
          <a:lstStyle/>
          <a:p>
            <a:r>
              <a:rPr lang="es-PE" sz="400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rinda" panose="020B0502040204020203" pitchFamily="34" charset="0"/>
              </a:rPr>
              <a:t>Entendamos el contexto</a:t>
            </a:r>
            <a:endParaRPr lang="en-US" sz="400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Vrinda" panose="020B0502040204020203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A515E8C-6852-4B95-B84B-E8C781E455BE}"/>
              </a:ext>
            </a:extLst>
          </p:cNvPr>
          <p:cNvSpPr txBox="1"/>
          <p:nvPr/>
        </p:nvSpPr>
        <p:spPr>
          <a:xfrm>
            <a:off x="-6000" y="541268"/>
            <a:ext cx="12204000" cy="369332"/>
          </a:xfrm>
          <a:prstGeom prst="rect">
            <a:avLst/>
          </a:prstGeom>
          <a:gradFill flip="none" rotWithShape="1">
            <a:gsLst>
              <a:gs pos="0">
                <a:srgbClr val="001D3D"/>
              </a:gs>
              <a:gs pos="100000">
                <a:srgbClr val="003566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t" anchorCtr="0">
            <a:normAutofit/>
          </a:bodyPr>
          <a:lstStyle>
            <a:lvl1pPr algn="ctr">
              <a:lnSpc>
                <a:spcPct val="90000"/>
              </a:lnSpc>
              <a:spcBef>
                <a:spcPct val="0"/>
              </a:spcBef>
              <a:buNone/>
              <a:defRPr sz="20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rinda" panose="020B0502040204020203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/>
            <a:r>
              <a:rPr lang="es-PE">
                <a:solidFill>
                  <a:schemeClr val="bg1"/>
                </a:solidFill>
              </a:rPr>
              <a:t>Veamos una aplicación típica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4C99459-E3A7-3B7F-EB72-DF93824218D6}"/>
              </a:ext>
            </a:extLst>
          </p:cNvPr>
          <p:cNvSpPr txBox="1"/>
          <p:nvPr/>
        </p:nvSpPr>
        <p:spPr>
          <a:xfrm>
            <a:off x="10434849" y="43537"/>
            <a:ext cx="17571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rgbClr val="6DB33F"/>
                </a:solidFill>
                <a:latin typeface="Candara" panose="020E0502030303020204" pitchFamily="34" charset="0"/>
                <a:cs typeface="Angsana New" panose="020B0502040204020203" pitchFamily="18" charset="-34"/>
              </a:rPr>
              <a:t>Spring Only</a:t>
            </a:r>
            <a:endParaRPr lang="en-US" sz="2400" i="1">
              <a:solidFill>
                <a:srgbClr val="6DB33F"/>
              </a:solidFill>
              <a:latin typeface="Candara" panose="020E0502030303020204" pitchFamily="34" charset="0"/>
              <a:cs typeface="Angsana New" panose="020B0502040204020203" pitchFamily="18" charset="-34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03D7422-CAD4-20AB-CAC4-F28BD8527E48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 flipV="1">
            <a:off x="4617488" y="4109503"/>
            <a:ext cx="658750" cy="1"/>
          </a:xfrm>
          <a:prstGeom prst="straightConnector1">
            <a:avLst/>
          </a:prstGeom>
          <a:ln w="38100" cap="flat" cmpd="sng">
            <a:gradFill flip="none" rotWithShape="1">
              <a:gsLst>
                <a:gs pos="99000">
                  <a:srgbClr val="001233"/>
                </a:gs>
                <a:gs pos="46000">
                  <a:srgbClr val="001845"/>
                </a:gs>
                <a:gs pos="0">
                  <a:srgbClr val="023E7D"/>
                </a:gs>
              </a:gsLst>
              <a:lin ang="2700000" scaled="1"/>
              <a:tileRect/>
            </a:gradFill>
            <a:bevel/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D78BCAC5-95B0-0AFF-19DB-A7A4C657700F}"/>
              </a:ext>
            </a:extLst>
          </p:cNvPr>
          <p:cNvSpPr txBox="1"/>
          <p:nvPr/>
        </p:nvSpPr>
        <p:spPr>
          <a:xfrm>
            <a:off x="443193" y="1451868"/>
            <a:ext cx="2972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Source Sans Pro" panose="020B0503030403020204" pitchFamily="34" charset="0"/>
                <a:ea typeface="Source Sans Pro" panose="020B0503030403020204" pitchFamily="34" charset="0"/>
              </a:rPr>
              <a:t>Aplicación de Venta de Casas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5ACDDDB2-787F-0AA9-0C63-D823127ABBBD}"/>
              </a:ext>
            </a:extLst>
          </p:cNvPr>
          <p:cNvSpPr txBox="1"/>
          <p:nvPr/>
        </p:nvSpPr>
        <p:spPr>
          <a:xfrm>
            <a:off x="5012403" y="2490406"/>
            <a:ext cx="23048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Source Sans Pro" panose="020B0503030403020204" pitchFamily="34" charset="0"/>
                <a:ea typeface="Source Sans Pro" panose="020B0503030403020204" pitchFamily="34" charset="0"/>
              </a:rPr>
              <a:t>Microservicio de Venta de Casas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17CBE49-A8DC-22D4-0D4F-8AC4DCDCF7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968" y="2414409"/>
            <a:ext cx="1500502" cy="7156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36E7BEB-622B-FC1A-B99F-4FEC7CE5DE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6238" y="3220934"/>
            <a:ext cx="1777138" cy="17771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74D2391-AB58-0405-8FC8-6A3D6FC1BAB9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417311" y="4676283"/>
            <a:ext cx="1777138" cy="1777138"/>
          </a:xfrm>
          <a:prstGeom prst="rect">
            <a:avLst/>
          </a:prstGeom>
        </p:spPr>
      </p:pic>
      <p:pic>
        <p:nvPicPr>
          <p:cNvPr id="11" name="Picture 2" descr="Download Free DATABASE PNG transparent background and clipart">
            <a:extLst>
              <a:ext uri="{FF2B5EF4-FFF2-40B4-BE49-F238E27FC236}">
                <a16:creationId xmlns:a16="http://schemas.microsoft.com/office/drawing/2014/main" id="{91D1235F-2BEF-2B13-D86C-1E0CB2C52C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7311" y="1896035"/>
            <a:ext cx="1800000" cy="1794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8944955-C017-A1E6-954C-D0B65EC0BF9C}"/>
              </a:ext>
            </a:extLst>
          </p:cNvPr>
          <p:cNvSpPr txBox="1"/>
          <p:nvPr/>
        </p:nvSpPr>
        <p:spPr>
          <a:xfrm>
            <a:off x="8475379" y="1313368"/>
            <a:ext cx="1683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Source Sans Pro" panose="020B0503030403020204" pitchFamily="34" charset="0"/>
                <a:ea typeface="Source Sans Pro" panose="020B0503030403020204" pitchFamily="34" charset="0"/>
              </a:rPr>
              <a:t>Relación de Casas en Venta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B80A4EE-6811-0FB7-2B32-C99DDE3BFCBB}"/>
              </a:ext>
            </a:extLst>
          </p:cNvPr>
          <p:cNvSpPr txBox="1"/>
          <p:nvPr/>
        </p:nvSpPr>
        <p:spPr>
          <a:xfrm>
            <a:off x="8206578" y="4019808"/>
            <a:ext cx="23048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Source Sans Pro" panose="020B0503030403020204" pitchFamily="34" charset="0"/>
                <a:ea typeface="Source Sans Pro" panose="020B0503030403020204" pitchFamily="34" charset="0"/>
              </a:rPr>
              <a:t>Microservicio de Envío de Correos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ABBC79D-2940-9142-B1F0-274F042B882A}"/>
              </a:ext>
            </a:extLst>
          </p:cNvPr>
          <p:cNvCxnSpPr>
            <a:cxnSpLocks/>
            <a:stCxn id="5" idx="3"/>
            <a:endCxn id="11" idx="1"/>
          </p:cNvCxnSpPr>
          <p:nvPr/>
        </p:nvCxnSpPr>
        <p:spPr>
          <a:xfrm flipV="1">
            <a:off x="7053376" y="2793442"/>
            <a:ext cx="1363935" cy="1316061"/>
          </a:xfrm>
          <a:prstGeom prst="straightConnector1">
            <a:avLst/>
          </a:prstGeom>
          <a:ln w="38100" cap="flat" cmpd="sng">
            <a:gradFill flip="none" rotWithShape="1">
              <a:gsLst>
                <a:gs pos="99000">
                  <a:srgbClr val="001233"/>
                </a:gs>
                <a:gs pos="46000">
                  <a:srgbClr val="001845"/>
                </a:gs>
                <a:gs pos="0">
                  <a:srgbClr val="023E7D"/>
                </a:gs>
              </a:gsLst>
              <a:lin ang="2700000" scaled="1"/>
              <a:tileRect/>
            </a:gradFill>
            <a:bevel/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F4C1DA6-4D85-A37E-F0C1-4234E23E93E9}"/>
              </a:ext>
            </a:extLst>
          </p:cNvPr>
          <p:cNvCxnSpPr>
            <a:cxnSpLocks/>
            <a:stCxn id="5" idx="3"/>
            <a:endCxn id="9" idx="1"/>
          </p:cNvCxnSpPr>
          <p:nvPr/>
        </p:nvCxnSpPr>
        <p:spPr>
          <a:xfrm>
            <a:off x="7053376" y="4109503"/>
            <a:ext cx="1363935" cy="1455349"/>
          </a:xfrm>
          <a:prstGeom prst="straightConnector1">
            <a:avLst/>
          </a:prstGeom>
          <a:ln w="38100" cap="flat" cmpd="sng">
            <a:gradFill flip="none" rotWithShape="1">
              <a:gsLst>
                <a:gs pos="99000">
                  <a:srgbClr val="001233"/>
                </a:gs>
                <a:gs pos="46000">
                  <a:srgbClr val="001845"/>
                </a:gs>
                <a:gs pos="0">
                  <a:srgbClr val="023E7D"/>
                </a:gs>
              </a:gsLst>
              <a:lin ang="2700000" scaled="1"/>
              <a:tileRect/>
            </a:gradFill>
            <a:bevel/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B5EBF3EF-6651-E51D-0447-D2F62E7562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5430" y="3089946"/>
            <a:ext cx="1591578" cy="600902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C592E736-C19A-3C03-D4BA-64C1F119341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2650" y="3554077"/>
            <a:ext cx="1777138" cy="41815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9BA2538C-AB87-3BFD-A99B-5867F345B53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11219" y="3869005"/>
            <a:ext cx="1260000" cy="934538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BCF81D93-3D08-529C-77C5-0B8010969AB8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b="39499"/>
          <a:stretch/>
        </p:blipFill>
        <p:spPr>
          <a:xfrm>
            <a:off x="1111219" y="4780316"/>
            <a:ext cx="1260000" cy="565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7341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FE3E85-00EE-4B69-B030-BA6D83A8F1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000" y="0"/>
            <a:ext cx="12204000" cy="548739"/>
          </a:xfrm>
          <a:gradFill flip="none" rotWithShape="1">
            <a:gsLst>
              <a:gs pos="0">
                <a:srgbClr val="000814"/>
              </a:gs>
              <a:gs pos="100000">
                <a:srgbClr val="001D3D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 anchorCtr="0">
            <a:noAutofit/>
          </a:bodyPr>
          <a:lstStyle/>
          <a:p>
            <a:r>
              <a:rPr lang="es-PE" sz="400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rinda" panose="020B0502040204020203" pitchFamily="34" charset="0"/>
              </a:rPr>
              <a:t>Entendamos el contexto</a:t>
            </a:r>
            <a:endParaRPr lang="en-US" sz="400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Vrinda" panose="020B0502040204020203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A515E8C-6852-4B95-B84B-E8C781E455BE}"/>
              </a:ext>
            </a:extLst>
          </p:cNvPr>
          <p:cNvSpPr txBox="1"/>
          <p:nvPr/>
        </p:nvSpPr>
        <p:spPr>
          <a:xfrm>
            <a:off x="-6000" y="541268"/>
            <a:ext cx="12204000" cy="369332"/>
          </a:xfrm>
          <a:prstGeom prst="rect">
            <a:avLst/>
          </a:prstGeom>
          <a:gradFill flip="none" rotWithShape="1">
            <a:gsLst>
              <a:gs pos="0">
                <a:srgbClr val="001D3D"/>
              </a:gs>
              <a:gs pos="100000">
                <a:srgbClr val="003566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t" anchorCtr="0">
            <a:normAutofit/>
          </a:bodyPr>
          <a:lstStyle>
            <a:lvl1pPr algn="ctr">
              <a:lnSpc>
                <a:spcPct val="90000"/>
              </a:lnSpc>
              <a:spcBef>
                <a:spcPct val="0"/>
              </a:spcBef>
              <a:buNone/>
              <a:defRPr sz="20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rinda" panose="020B0502040204020203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/>
            <a:r>
              <a:rPr lang="es-PE">
                <a:solidFill>
                  <a:schemeClr val="bg1"/>
                </a:solidFill>
              </a:rPr>
              <a:t>Todo microservicio necesita data y parámetros para funcionar</a:t>
            </a:r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B0A1A498-6B23-43BF-9992-901A23835479}"/>
              </a:ext>
            </a:extLst>
          </p:cNvPr>
          <p:cNvCxnSpPr>
            <a:cxnSpLocks/>
            <a:stCxn id="31" idx="3"/>
            <a:endCxn id="85" idx="1"/>
          </p:cNvCxnSpPr>
          <p:nvPr/>
        </p:nvCxnSpPr>
        <p:spPr>
          <a:xfrm flipV="1">
            <a:off x="3988135" y="2793442"/>
            <a:ext cx="4429176" cy="951659"/>
          </a:xfrm>
          <a:prstGeom prst="straightConnector1">
            <a:avLst/>
          </a:prstGeom>
          <a:ln w="38100" cap="flat" cmpd="sng">
            <a:gradFill flip="none" rotWithShape="1">
              <a:gsLst>
                <a:gs pos="99000">
                  <a:srgbClr val="001233"/>
                </a:gs>
                <a:gs pos="46000">
                  <a:srgbClr val="001845"/>
                </a:gs>
                <a:gs pos="0">
                  <a:srgbClr val="023E7D"/>
                </a:gs>
              </a:gsLst>
              <a:lin ang="2700000" scaled="1"/>
              <a:tileRect/>
            </a:gradFill>
            <a:bevel/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4C99459-E3A7-3B7F-EB72-DF93824218D6}"/>
              </a:ext>
            </a:extLst>
          </p:cNvPr>
          <p:cNvSpPr txBox="1"/>
          <p:nvPr/>
        </p:nvSpPr>
        <p:spPr>
          <a:xfrm>
            <a:off x="10434849" y="43537"/>
            <a:ext cx="17571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rgbClr val="6DB33F"/>
                </a:solidFill>
                <a:latin typeface="Candara" panose="020E0502030303020204" pitchFamily="34" charset="0"/>
                <a:cs typeface="Angsana New" panose="020B0502040204020203" pitchFamily="18" charset="-34"/>
              </a:rPr>
              <a:t>Spring Only</a:t>
            </a:r>
            <a:endParaRPr lang="en-US" sz="2400" i="1">
              <a:solidFill>
                <a:srgbClr val="6DB33F"/>
              </a:solidFill>
              <a:latin typeface="Candara" panose="020E0502030303020204" pitchFamily="34" charset="0"/>
              <a:cs typeface="Angsana New" panose="020B0502040204020203" pitchFamily="18" charset="-34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03D7422-CAD4-20AB-CAC4-F28BD8527E48}"/>
              </a:ext>
            </a:extLst>
          </p:cNvPr>
          <p:cNvCxnSpPr>
            <a:cxnSpLocks/>
            <a:stCxn id="31" idx="3"/>
            <a:endCxn id="84" idx="1"/>
          </p:cNvCxnSpPr>
          <p:nvPr/>
        </p:nvCxnSpPr>
        <p:spPr>
          <a:xfrm>
            <a:off x="3988135" y="3745101"/>
            <a:ext cx="4429176" cy="1819751"/>
          </a:xfrm>
          <a:prstGeom prst="straightConnector1">
            <a:avLst/>
          </a:prstGeom>
          <a:ln w="38100" cap="flat" cmpd="sng">
            <a:gradFill flip="none" rotWithShape="1">
              <a:gsLst>
                <a:gs pos="99000">
                  <a:srgbClr val="001233"/>
                </a:gs>
                <a:gs pos="46000">
                  <a:srgbClr val="001845"/>
                </a:gs>
                <a:gs pos="0">
                  <a:srgbClr val="023E7D"/>
                </a:gs>
              </a:gsLst>
              <a:lin ang="2700000" scaled="1"/>
              <a:tileRect/>
            </a:gradFill>
            <a:bevel/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1" name="Picture 30">
            <a:extLst>
              <a:ext uri="{FF2B5EF4-FFF2-40B4-BE49-F238E27FC236}">
                <a16:creationId xmlns:a16="http://schemas.microsoft.com/office/drawing/2014/main" id="{18E2A533-194F-5345-685C-2AB36D1C0A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291" y="1968179"/>
            <a:ext cx="3553844" cy="3553844"/>
          </a:xfrm>
          <a:prstGeom prst="rect">
            <a:avLst/>
          </a:prstGeom>
        </p:spPr>
      </p:pic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66F9C906-ED0C-ACBE-927D-E6D1EA3C6EE3}"/>
              </a:ext>
            </a:extLst>
          </p:cNvPr>
          <p:cNvSpPr/>
          <p:nvPr/>
        </p:nvSpPr>
        <p:spPr>
          <a:xfrm>
            <a:off x="5356908" y="2314047"/>
            <a:ext cx="1892619" cy="864943"/>
          </a:xfrm>
          <a:prstGeom prst="roundRect">
            <a:avLst/>
          </a:prstGeom>
          <a:gradFill flip="none" rotWithShape="1">
            <a:gsLst>
              <a:gs pos="0">
                <a:schemeClr val="bg1"/>
              </a:gs>
              <a:gs pos="15000">
                <a:srgbClr val="E7EAF9"/>
              </a:gs>
              <a:gs pos="100000">
                <a:srgbClr val="CED5F3"/>
              </a:gs>
            </a:gsLst>
            <a:path path="rect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 anchorCtr="0">
            <a:normAutofit/>
          </a:bodyPr>
          <a:lstStyle/>
          <a:p>
            <a:pPr marL="108000" indent="-108000">
              <a:buFont typeface="Arial" panose="020B0604020202020204" pitchFamily="34" charset="0"/>
              <a:buChar char="•"/>
            </a:pPr>
            <a:r>
              <a:rPr lang="es-PE" sz="11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rinda" panose="020B0502040204020203" pitchFamily="34" charset="0"/>
              </a:rPr>
              <a:t>Nombre del servidor</a:t>
            </a:r>
          </a:p>
          <a:p>
            <a:pPr marL="108000" indent="-108000">
              <a:buFont typeface="Arial" panose="020B0604020202020204" pitchFamily="34" charset="0"/>
              <a:buChar char="•"/>
            </a:pPr>
            <a:r>
              <a:rPr lang="es-PE" sz="11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rinda" panose="020B0502040204020203" pitchFamily="34" charset="0"/>
              </a:rPr>
              <a:t>Nombre de usuario</a:t>
            </a:r>
          </a:p>
          <a:p>
            <a:pPr marL="108000" indent="-108000">
              <a:buFont typeface="Arial" panose="020B0604020202020204" pitchFamily="34" charset="0"/>
              <a:buChar char="•"/>
            </a:pPr>
            <a:r>
              <a:rPr lang="es-PE" sz="11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rinda" panose="020B0502040204020203" pitchFamily="34" charset="0"/>
              </a:rPr>
              <a:t>Password del usuario</a:t>
            </a:r>
          </a:p>
          <a:p>
            <a:pPr marL="108000" indent="-108000">
              <a:buFont typeface="Arial" panose="020B0604020202020204" pitchFamily="34" charset="0"/>
              <a:buChar char="•"/>
            </a:pPr>
            <a:r>
              <a:rPr lang="es-PE" sz="11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rinda" panose="020B0502040204020203" pitchFamily="34" charset="0"/>
              </a:rPr>
              <a:t>Nombre de la BD</a:t>
            </a:r>
            <a:endParaRPr lang="en-US" sz="110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Vrinda" panose="020B0502040204020203" pitchFamily="34" charset="0"/>
            </a:endParaRPr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id="{63635C80-E955-FFF7-AA25-458D953B4005}"/>
              </a:ext>
            </a:extLst>
          </p:cNvPr>
          <p:cNvSpPr/>
          <p:nvPr/>
        </p:nvSpPr>
        <p:spPr>
          <a:xfrm>
            <a:off x="5307792" y="4944360"/>
            <a:ext cx="1892619" cy="270735"/>
          </a:xfrm>
          <a:prstGeom prst="roundRect">
            <a:avLst/>
          </a:prstGeom>
          <a:gradFill flip="none" rotWithShape="1">
            <a:gsLst>
              <a:gs pos="0">
                <a:schemeClr val="bg1"/>
              </a:gs>
              <a:gs pos="15000">
                <a:srgbClr val="E7EAF9"/>
              </a:gs>
              <a:gs pos="100000">
                <a:srgbClr val="CED5F3"/>
              </a:gs>
            </a:gsLst>
            <a:path path="rect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108000" indent="-108000">
              <a:buFont typeface="Arial" panose="020B0604020202020204" pitchFamily="34" charset="0"/>
              <a:buChar char="•"/>
            </a:pPr>
            <a:r>
              <a:rPr lang="es-PE" sz="11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rinda" panose="020B0502040204020203" pitchFamily="34" charset="0"/>
              </a:rPr>
              <a:t>URL del microservicio</a:t>
            </a:r>
          </a:p>
        </p:txBody>
      </p: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id="{9C139239-2653-6157-4189-E55169AC238C}"/>
              </a:ext>
            </a:extLst>
          </p:cNvPr>
          <p:cNvSpPr/>
          <p:nvPr/>
        </p:nvSpPr>
        <p:spPr>
          <a:xfrm>
            <a:off x="2731298" y="5416107"/>
            <a:ext cx="2594327" cy="1123712"/>
          </a:xfrm>
          <a:prstGeom prst="roundRect">
            <a:avLst/>
          </a:prstGeom>
          <a:gradFill flip="none" rotWithShape="1">
            <a:gsLst>
              <a:gs pos="0">
                <a:schemeClr val="bg1"/>
              </a:gs>
              <a:gs pos="15000">
                <a:srgbClr val="E7EAF9"/>
              </a:gs>
              <a:gs pos="100000">
                <a:srgbClr val="CED5F3"/>
              </a:gs>
            </a:gsLst>
            <a:path path="rect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 anchorCtr="0">
            <a:spAutoFit/>
          </a:bodyPr>
          <a:lstStyle/>
          <a:p>
            <a:pPr marL="108000" indent="-108000">
              <a:buFont typeface="Arial" panose="020B0604020202020204" pitchFamily="34" charset="0"/>
              <a:buChar char="•"/>
            </a:pPr>
            <a:r>
              <a:rPr lang="es-PE" sz="10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rinda" panose="020B0502040204020203" pitchFamily="34" charset="0"/>
              </a:rPr>
              <a:t>Reglas de Negocio</a:t>
            </a:r>
          </a:p>
          <a:p>
            <a:pPr marL="360000" lvl="1" indent="-108000">
              <a:buFont typeface="Arial" panose="020B0604020202020204" pitchFamily="34" charset="0"/>
              <a:buChar char="•"/>
            </a:pPr>
            <a:r>
              <a:rPr lang="es-PE" sz="10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rinda" panose="020B0502040204020203" pitchFamily="34" charset="0"/>
              </a:rPr>
              <a:t>Rango de Precios para búsquedas</a:t>
            </a:r>
          </a:p>
          <a:p>
            <a:pPr marL="360000" lvl="1" indent="-108000">
              <a:buFont typeface="Arial" panose="020B0604020202020204" pitchFamily="34" charset="0"/>
              <a:buChar char="•"/>
            </a:pPr>
            <a:r>
              <a:rPr lang="es-PE" sz="10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rinda" panose="020B0502040204020203" pitchFamily="34" charset="0"/>
              </a:rPr>
              <a:t>Casas máximas a mostrar</a:t>
            </a:r>
          </a:p>
          <a:p>
            <a:pPr marL="108000" indent="-108000">
              <a:buFont typeface="Arial" panose="020B0604020202020204" pitchFamily="34" charset="0"/>
              <a:buChar char="•"/>
            </a:pPr>
            <a:r>
              <a:rPr lang="es-PE" sz="10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rinda" panose="020B0502040204020203" pitchFamily="34" charset="0"/>
              </a:rPr>
              <a:t>Nivel de Log</a:t>
            </a:r>
          </a:p>
          <a:p>
            <a:pPr marL="108000" indent="-108000">
              <a:buFont typeface="Arial" panose="020B0604020202020204" pitchFamily="34" charset="0"/>
              <a:buChar char="•"/>
            </a:pPr>
            <a:r>
              <a:rPr lang="es-PE" sz="10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rinda" panose="020B0502040204020203" pitchFamily="34" charset="0"/>
              </a:rPr>
              <a:t>Cantidad de Reintentos permitidos</a:t>
            </a:r>
          </a:p>
          <a:p>
            <a:pPr marL="108000" indent="-108000">
              <a:buFont typeface="Arial" panose="020B0604020202020204" pitchFamily="34" charset="0"/>
              <a:buChar char="•"/>
            </a:pPr>
            <a:r>
              <a:rPr lang="es-PE" sz="10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rinda" panose="020B0502040204020203" pitchFamily="34" charset="0"/>
              </a:rPr>
              <a:t>Horario de Funcionamiento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D78BCAC5-95B0-0AFF-19DB-A7A4C657700F}"/>
              </a:ext>
            </a:extLst>
          </p:cNvPr>
          <p:cNvSpPr txBox="1"/>
          <p:nvPr/>
        </p:nvSpPr>
        <p:spPr>
          <a:xfrm>
            <a:off x="493435" y="1502572"/>
            <a:ext cx="3243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Source Sans Pro" panose="020B0503030403020204" pitchFamily="34" charset="0"/>
                <a:ea typeface="Source Sans Pro" panose="020B0503030403020204" pitchFamily="34" charset="0"/>
              </a:rPr>
              <a:t>Microservicio de Venta de Casas</a:t>
            </a:r>
          </a:p>
        </p:txBody>
      </p:sp>
      <p:pic>
        <p:nvPicPr>
          <p:cNvPr id="84" name="Picture 83">
            <a:extLst>
              <a:ext uri="{FF2B5EF4-FFF2-40B4-BE49-F238E27FC236}">
                <a16:creationId xmlns:a16="http://schemas.microsoft.com/office/drawing/2014/main" id="{5EA79B8F-A53F-0D80-A1B0-83999F46F690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417311" y="4676283"/>
            <a:ext cx="1777138" cy="1777138"/>
          </a:xfrm>
          <a:prstGeom prst="rect">
            <a:avLst/>
          </a:prstGeom>
        </p:spPr>
      </p:pic>
      <p:pic>
        <p:nvPicPr>
          <p:cNvPr id="85" name="Picture 2" descr="Download Free DATABASE PNG transparent background and clipart">
            <a:extLst>
              <a:ext uri="{FF2B5EF4-FFF2-40B4-BE49-F238E27FC236}">
                <a16:creationId xmlns:a16="http://schemas.microsoft.com/office/drawing/2014/main" id="{7CD58010-94ED-B99C-CF8E-0DE3837264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7311" y="1896035"/>
            <a:ext cx="1800000" cy="1794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6" name="TextBox 85">
            <a:extLst>
              <a:ext uri="{FF2B5EF4-FFF2-40B4-BE49-F238E27FC236}">
                <a16:creationId xmlns:a16="http://schemas.microsoft.com/office/drawing/2014/main" id="{DFC6D03F-A6AC-2ABE-8EA2-46F0F6170D13}"/>
              </a:ext>
            </a:extLst>
          </p:cNvPr>
          <p:cNvSpPr txBox="1"/>
          <p:nvPr/>
        </p:nvSpPr>
        <p:spPr>
          <a:xfrm>
            <a:off x="8475379" y="1313368"/>
            <a:ext cx="1683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Source Sans Pro" panose="020B0503030403020204" pitchFamily="34" charset="0"/>
                <a:ea typeface="Source Sans Pro" panose="020B0503030403020204" pitchFamily="34" charset="0"/>
              </a:rPr>
              <a:t>Relación de Casas en Venta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98AF337C-6399-ED2A-143E-52CAFF767C3E}"/>
              </a:ext>
            </a:extLst>
          </p:cNvPr>
          <p:cNvSpPr txBox="1"/>
          <p:nvPr/>
        </p:nvSpPr>
        <p:spPr>
          <a:xfrm>
            <a:off x="8206578" y="4019808"/>
            <a:ext cx="23048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Source Sans Pro" panose="020B0503030403020204" pitchFamily="34" charset="0"/>
                <a:ea typeface="Source Sans Pro" panose="020B0503030403020204" pitchFamily="34" charset="0"/>
              </a:rPr>
              <a:t>Microservicio de Envío de Correos</a:t>
            </a:r>
          </a:p>
        </p:txBody>
      </p:sp>
      <p:sp>
        <p:nvSpPr>
          <p:cNvPr id="90" name="Rectangle: Rounded Corners 89">
            <a:extLst>
              <a:ext uri="{FF2B5EF4-FFF2-40B4-BE49-F238E27FC236}">
                <a16:creationId xmlns:a16="http://schemas.microsoft.com/office/drawing/2014/main" id="{5E869DAB-0D62-1E95-3D4D-2D7F26742704}"/>
              </a:ext>
            </a:extLst>
          </p:cNvPr>
          <p:cNvSpPr/>
          <p:nvPr/>
        </p:nvSpPr>
        <p:spPr>
          <a:xfrm>
            <a:off x="10016261" y="2191206"/>
            <a:ext cx="2102052" cy="442674"/>
          </a:xfrm>
          <a:prstGeom prst="roundRect">
            <a:avLst/>
          </a:prstGeom>
          <a:gradFill flip="none" rotWithShape="1">
            <a:gsLst>
              <a:gs pos="0">
                <a:schemeClr val="bg1"/>
              </a:gs>
              <a:gs pos="15000">
                <a:srgbClr val="E7EAF9"/>
              </a:gs>
              <a:gs pos="100000">
                <a:srgbClr val="CED5F3"/>
              </a:gs>
            </a:gsLst>
            <a:path path="rect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 anchor="t" anchorCtr="0">
            <a:spAutoFit/>
          </a:bodyPr>
          <a:lstStyle/>
          <a:p>
            <a:pPr marL="108000" indent="-108000">
              <a:buFont typeface="Arial" panose="020B0604020202020204" pitchFamily="34" charset="0"/>
              <a:buChar char="•"/>
            </a:pPr>
            <a:r>
              <a:rPr lang="es-PE" sz="10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rinda" panose="020B0502040204020203" pitchFamily="34" charset="0"/>
              </a:rPr>
              <a:t>Data de Negocio</a:t>
            </a:r>
          </a:p>
          <a:p>
            <a:pPr marL="360000" lvl="1" indent="-108000">
              <a:buFont typeface="Arial" panose="020B0604020202020204" pitchFamily="34" charset="0"/>
              <a:buChar char="•"/>
            </a:pPr>
            <a:r>
              <a:rPr lang="es-PE" sz="10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rinda" panose="020B0502040204020203" pitchFamily="34" charset="0"/>
              </a:rPr>
              <a:t>Lista de Casas a alquilar</a:t>
            </a:r>
          </a:p>
        </p:txBody>
      </p:sp>
    </p:spTree>
    <p:extLst>
      <p:ext uri="{BB962C8B-B14F-4D97-AF65-F5344CB8AC3E}">
        <p14:creationId xmlns:p14="http://schemas.microsoft.com/office/powerpoint/2010/main" val="26433171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FE3E85-00EE-4B69-B030-BA6D83A8F1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000" y="0"/>
            <a:ext cx="12204000" cy="548739"/>
          </a:xfrm>
          <a:gradFill flip="none" rotWithShape="1">
            <a:gsLst>
              <a:gs pos="0">
                <a:srgbClr val="000814"/>
              </a:gs>
              <a:gs pos="100000">
                <a:srgbClr val="001D3D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 anchorCtr="0">
            <a:noAutofit/>
          </a:bodyPr>
          <a:lstStyle/>
          <a:p>
            <a:r>
              <a:rPr lang="es-PE" sz="400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rinda" panose="020B0502040204020203" pitchFamily="34" charset="0"/>
              </a:rPr>
              <a:t>Entendamos el contexto</a:t>
            </a:r>
            <a:endParaRPr lang="en-US" sz="400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Vrinda" panose="020B0502040204020203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A515E8C-6852-4B95-B84B-E8C781E455BE}"/>
              </a:ext>
            </a:extLst>
          </p:cNvPr>
          <p:cNvSpPr txBox="1"/>
          <p:nvPr/>
        </p:nvSpPr>
        <p:spPr>
          <a:xfrm>
            <a:off x="-6000" y="541268"/>
            <a:ext cx="12204000" cy="369332"/>
          </a:xfrm>
          <a:prstGeom prst="rect">
            <a:avLst/>
          </a:prstGeom>
          <a:gradFill flip="none" rotWithShape="1">
            <a:gsLst>
              <a:gs pos="0">
                <a:srgbClr val="001D3D"/>
              </a:gs>
              <a:gs pos="100000">
                <a:srgbClr val="003566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t" anchorCtr="0">
            <a:normAutofit/>
          </a:bodyPr>
          <a:lstStyle>
            <a:lvl1pPr algn="ctr">
              <a:lnSpc>
                <a:spcPct val="90000"/>
              </a:lnSpc>
              <a:spcBef>
                <a:spcPct val="0"/>
              </a:spcBef>
              <a:buNone/>
              <a:defRPr sz="20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rinda" panose="020B0502040204020203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/>
            <a:r>
              <a:rPr lang="es-PE">
                <a:solidFill>
                  <a:schemeClr val="bg1"/>
                </a:solidFill>
              </a:rPr>
              <a:t>La data y parámetros no son todos iguales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4C99459-E3A7-3B7F-EB72-DF93824218D6}"/>
              </a:ext>
            </a:extLst>
          </p:cNvPr>
          <p:cNvSpPr txBox="1"/>
          <p:nvPr/>
        </p:nvSpPr>
        <p:spPr>
          <a:xfrm>
            <a:off x="10434849" y="43537"/>
            <a:ext cx="17571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rgbClr val="6DB33F"/>
                </a:solidFill>
                <a:latin typeface="Candara" panose="020E0502030303020204" pitchFamily="34" charset="0"/>
                <a:cs typeface="Angsana New" panose="020B0502040204020203" pitchFamily="18" charset="-34"/>
              </a:rPr>
              <a:t>Spring Only</a:t>
            </a:r>
            <a:endParaRPr lang="en-US" sz="2400" i="1">
              <a:solidFill>
                <a:srgbClr val="6DB33F"/>
              </a:solidFill>
              <a:latin typeface="Candara" panose="020E0502030303020204" pitchFamily="34" charset="0"/>
              <a:cs typeface="Angsana New" panose="020B0502040204020203" pitchFamily="18" charset="-34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28E4C9F-C5F0-89E7-AFB5-3CA3A5AE6836}"/>
              </a:ext>
            </a:extLst>
          </p:cNvPr>
          <p:cNvSpPr/>
          <p:nvPr/>
        </p:nvSpPr>
        <p:spPr>
          <a:xfrm>
            <a:off x="3034669" y="1451868"/>
            <a:ext cx="2672711" cy="4971434"/>
          </a:xfrm>
          <a:prstGeom prst="roundRect">
            <a:avLst/>
          </a:prstGeom>
          <a:gradFill flip="none" rotWithShape="1">
            <a:gsLst>
              <a:gs pos="0">
                <a:schemeClr val="bg1"/>
              </a:gs>
              <a:gs pos="15000">
                <a:srgbClr val="FEA381"/>
              </a:gs>
              <a:gs pos="100000">
                <a:srgbClr val="FC4703"/>
              </a:gs>
            </a:gsLst>
            <a:path path="rect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2000">
                <a:latin typeface="Source Sans Pro" panose="020B0503030403020204" pitchFamily="34" charset="0"/>
                <a:ea typeface="Source Sans Pro" panose="020B0503030403020204" pitchFamily="34" charset="0"/>
              </a:rPr>
              <a:t>Clasificación por Tipo de Administración</a:t>
            </a:r>
          </a:p>
          <a:p>
            <a:pPr algn="ctr"/>
            <a:endParaRPr lang="en-US" sz="200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Vrinda" panose="020B0502040204020203" pitchFamily="34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78A5EDD-BE71-728E-9C77-7743F854DEA6}"/>
              </a:ext>
            </a:extLst>
          </p:cNvPr>
          <p:cNvSpPr/>
          <p:nvPr/>
        </p:nvSpPr>
        <p:spPr>
          <a:xfrm>
            <a:off x="3187272" y="2787973"/>
            <a:ext cx="2361362" cy="1440000"/>
          </a:xfrm>
          <a:prstGeom prst="roundRect">
            <a:avLst/>
          </a:prstGeom>
          <a:gradFill flip="none" rotWithShape="1">
            <a:gsLst>
              <a:gs pos="0">
                <a:schemeClr val="bg1"/>
              </a:gs>
              <a:gs pos="15000">
                <a:srgbClr val="F5DB83"/>
              </a:gs>
              <a:gs pos="100000">
                <a:srgbClr val="EAB606"/>
              </a:gs>
            </a:gsLst>
            <a:path path="rect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s-PE" sz="20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rinda" panose="020B0502040204020203" pitchFamily="34" charset="0"/>
              </a:rPr>
              <a:t>Parámetros administrados por Usuario de Sistemas</a:t>
            </a:r>
            <a:endParaRPr lang="en-US" sz="200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Vrinda" panose="020B0502040204020203" pitchFamily="34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C4387A3-2111-98E8-670F-7263644D63C5}"/>
              </a:ext>
            </a:extLst>
          </p:cNvPr>
          <p:cNvSpPr/>
          <p:nvPr/>
        </p:nvSpPr>
        <p:spPr>
          <a:xfrm>
            <a:off x="3187272" y="4479926"/>
            <a:ext cx="2361362" cy="1440000"/>
          </a:xfrm>
          <a:prstGeom prst="roundRect">
            <a:avLst/>
          </a:prstGeom>
          <a:gradFill flip="none" rotWithShape="1">
            <a:gsLst>
              <a:gs pos="0">
                <a:schemeClr val="bg1"/>
              </a:gs>
              <a:gs pos="15000">
                <a:srgbClr val="E7EAF9"/>
              </a:gs>
              <a:gs pos="100000">
                <a:srgbClr val="CED5F3"/>
              </a:gs>
            </a:gsLst>
            <a:path path="rect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s-PE" sz="20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rinda" panose="020B0502040204020203" pitchFamily="34" charset="0"/>
              </a:rPr>
              <a:t>Parámetros administrados por Usuario de Negocios</a:t>
            </a:r>
            <a:endParaRPr lang="en-US" sz="200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Vrinda" panose="020B0502040204020203" pitchFamily="34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9E4B363-D493-CB83-F826-873E129F140F}"/>
              </a:ext>
            </a:extLst>
          </p:cNvPr>
          <p:cNvSpPr/>
          <p:nvPr/>
        </p:nvSpPr>
        <p:spPr>
          <a:xfrm>
            <a:off x="6066581" y="1451868"/>
            <a:ext cx="2672711" cy="4971434"/>
          </a:xfrm>
          <a:prstGeom prst="roundRect">
            <a:avLst/>
          </a:prstGeom>
          <a:gradFill flip="none" rotWithShape="1">
            <a:gsLst>
              <a:gs pos="0">
                <a:schemeClr val="bg1"/>
              </a:gs>
              <a:gs pos="15000">
                <a:srgbClr val="FEA381"/>
              </a:gs>
              <a:gs pos="100000">
                <a:srgbClr val="FC4703"/>
              </a:gs>
            </a:gsLst>
            <a:path path="rect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2000">
                <a:latin typeface="Source Sans Pro" panose="020B0503030403020204" pitchFamily="34" charset="0"/>
                <a:ea typeface="Source Sans Pro" panose="020B0503030403020204" pitchFamily="34" charset="0"/>
              </a:rPr>
              <a:t>Clasificación por Tipo de</a:t>
            </a:r>
          </a:p>
          <a:p>
            <a:pPr algn="ctr"/>
            <a:r>
              <a:rPr lang="en-US" sz="2000">
                <a:latin typeface="Source Sans Pro" panose="020B0503030403020204" pitchFamily="34" charset="0"/>
                <a:ea typeface="Source Sans Pro" panose="020B0503030403020204" pitchFamily="34" charset="0"/>
              </a:rPr>
              <a:t>Confidencialidad</a:t>
            </a:r>
          </a:p>
          <a:p>
            <a:pPr algn="ctr"/>
            <a:endParaRPr lang="en-US" sz="200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Vrinda" panose="020B0502040204020203" pitchFamily="34" charset="0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EF95435B-961E-F452-CE77-8EC246028AB0}"/>
              </a:ext>
            </a:extLst>
          </p:cNvPr>
          <p:cNvSpPr/>
          <p:nvPr/>
        </p:nvSpPr>
        <p:spPr>
          <a:xfrm>
            <a:off x="6210513" y="2850311"/>
            <a:ext cx="2361362" cy="1149611"/>
          </a:xfrm>
          <a:prstGeom prst="roundRect">
            <a:avLst/>
          </a:prstGeom>
          <a:gradFill flip="none" rotWithShape="1">
            <a:gsLst>
              <a:gs pos="0">
                <a:schemeClr val="bg1"/>
              </a:gs>
              <a:gs pos="15000">
                <a:srgbClr val="F5DB83"/>
              </a:gs>
              <a:gs pos="100000">
                <a:srgbClr val="EAB606"/>
              </a:gs>
            </a:gsLst>
            <a:path path="rect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s-PE" sz="20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rinda" panose="020B0502040204020203" pitchFamily="34" charset="0"/>
              </a:rPr>
              <a:t>Parámetros no confidenciales</a:t>
            </a:r>
            <a:endParaRPr lang="en-US" sz="200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Vrinda" panose="020B0502040204020203" pitchFamily="34" charset="0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AB8D177-884A-CD3C-3A8E-5646BF644777}"/>
              </a:ext>
            </a:extLst>
          </p:cNvPr>
          <p:cNvSpPr/>
          <p:nvPr/>
        </p:nvSpPr>
        <p:spPr>
          <a:xfrm>
            <a:off x="6213584" y="4228888"/>
            <a:ext cx="2361362" cy="1149611"/>
          </a:xfrm>
          <a:prstGeom prst="roundRect">
            <a:avLst/>
          </a:prstGeom>
          <a:gradFill flip="none" rotWithShape="1">
            <a:gsLst>
              <a:gs pos="0">
                <a:schemeClr val="bg1"/>
              </a:gs>
              <a:gs pos="15000">
                <a:srgbClr val="E7EAF9"/>
              </a:gs>
              <a:gs pos="100000">
                <a:srgbClr val="CED5F3"/>
              </a:gs>
            </a:gsLst>
            <a:path path="rect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s-PE" sz="20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rinda" panose="020B0502040204020203" pitchFamily="34" charset="0"/>
              </a:rPr>
              <a:t>Parámetros confidenciales</a:t>
            </a:r>
            <a:endParaRPr lang="en-US" sz="200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Vrinda" panose="020B0502040204020203" pitchFamily="34" charset="0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69736820-99FC-56FB-253A-29A6A7371499}"/>
              </a:ext>
            </a:extLst>
          </p:cNvPr>
          <p:cNvSpPr/>
          <p:nvPr/>
        </p:nvSpPr>
        <p:spPr>
          <a:xfrm>
            <a:off x="9098493" y="1451868"/>
            <a:ext cx="2672711" cy="4971434"/>
          </a:xfrm>
          <a:prstGeom prst="roundRect">
            <a:avLst/>
          </a:prstGeom>
          <a:gradFill flip="none" rotWithShape="1">
            <a:gsLst>
              <a:gs pos="0">
                <a:schemeClr val="bg1"/>
              </a:gs>
              <a:gs pos="15000">
                <a:srgbClr val="FEA381"/>
              </a:gs>
              <a:gs pos="100000">
                <a:srgbClr val="FC4703"/>
              </a:gs>
            </a:gsLst>
            <a:path path="rect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2000">
                <a:latin typeface="Source Sans Pro" panose="020B0503030403020204" pitchFamily="34" charset="0"/>
                <a:ea typeface="Source Sans Pro" panose="020B0503030403020204" pitchFamily="34" charset="0"/>
              </a:rPr>
              <a:t>Clasificación por Ambiente</a:t>
            </a:r>
          </a:p>
          <a:p>
            <a:pPr algn="ctr"/>
            <a:endParaRPr lang="en-US" sz="200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Vrinda" panose="020B0502040204020203" pitchFamily="34" charset="0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3EB40231-2158-D3C7-DEBA-2AD2D8790820}"/>
              </a:ext>
            </a:extLst>
          </p:cNvPr>
          <p:cNvSpPr/>
          <p:nvPr/>
        </p:nvSpPr>
        <p:spPr>
          <a:xfrm>
            <a:off x="9254168" y="2767877"/>
            <a:ext cx="2361362" cy="1149611"/>
          </a:xfrm>
          <a:prstGeom prst="roundRect">
            <a:avLst/>
          </a:prstGeom>
          <a:gradFill flip="none" rotWithShape="1">
            <a:gsLst>
              <a:gs pos="0">
                <a:schemeClr val="bg1"/>
              </a:gs>
              <a:gs pos="15000">
                <a:srgbClr val="F5DB83"/>
              </a:gs>
              <a:gs pos="100000">
                <a:srgbClr val="EAB606"/>
              </a:gs>
            </a:gsLst>
            <a:path path="rect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s-PE" sz="20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rinda" panose="020B0502040204020203" pitchFamily="34" charset="0"/>
              </a:rPr>
              <a:t>Parámetros con valores en Desarrollo</a:t>
            </a:r>
            <a:endParaRPr lang="en-US" sz="200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Vrinda" panose="020B0502040204020203" pitchFamily="34" charset="0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D79F2F8A-A643-C443-9086-C8ADA14EDD1F}"/>
              </a:ext>
            </a:extLst>
          </p:cNvPr>
          <p:cNvSpPr/>
          <p:nvPr/>
        </p:nvSpPr>
        <p:spPr>
          <a:xfrm>
            <a:off x="9257239" y="4146454"/>
            <a:ext cx="2361362" cy="1149611"/>
          </a:xfrm>
          <a:prstGeom prst="roundRect">
            <a:avLst/>
          </a:prstGeom>
          <a:gradFill flip="none" rotWithShape="1">
            <a:gsLst>
              <a:gs pos="0">
                <a:schemeClr val="bg1"/>
              </a:gs>
              <a:gs pos="15000">
                <a:srgbClr val="E7EAF9"/>
              </a:gs>
              <a:gs pos="100000">
                <a:srgbClr val="CED5F3"/>
              </a:gs>
            </a:gsLst>
            <a:path path="rect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s-PE" sz="20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rinda" panose="020B0502040204020203" pitchFamily="34" charset="0"/>
              </a:rPr>
              <a:t>Parámetros con valores en Producción</a:t>
            </a:r>
            <a:endParaRPr lang="en-US" sz="200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Vrinda" panose="020B0502040204020203" pitchFamily="34" charset="0"/>
            </a:endParaRPr>
          </a:p>
          <a:p>
            <a:pPr algn="ctr"/>
            <a:endParaRPr lang="en-US" sz="200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Vrinda" panose="020B0502040204020203" pitchFamily="34" charset="0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3DA1F222-A626-400F-C8BF-AE4ADD7B467E}"/>
              </a:ext>
            </a:extLst>
          </p:cNvPr>
          <p:cNvSpPr/>
          <p:nvPr/>
        </p:nvSpPr>
        <p:spPr>
          <a:xfrm>
            <a:off x="155360" y="1451868"/>
            <a:ext cx="2672711" cy="4971434"/>
          </a:xfrm>
          <a:prstGeom prst="roundRect">
            <a:avLst/>
          </a:prstGeom>
          <a:gradFill flip="none" rotWithShape="1">
            <a:gsLst>
              <a:gs pos="0">
                <a:schemeClr val="bg1"/>
              </a:gs>
              <a:gs pos="15000">
                <a:srgbClr val="FEA381"/>
              </a:gs>
              <a:gs pos="100000">
                <a:srgbClr val="FC4703"/>
              </a:gs>
            </a:gsLst>
            <a:path path="rect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2000">
                <a:latin typeface="Source Sans Pro" panose="020B0503030403020204" pitchFamily="34" charset="0"/>
                <a:ea typeface="Source Sans Pro" panose="020B0503030403020204" pitchFamily="34" charset="0"/>
              </a:rPr>
              <a:t>Separación de Data  y Parámetros</a:t>
            </a:r>
          </a:p>
          <a:p>
            <a:pPr algn="ctr"/>
            <a:endParaRPr lang="en-US" sz="200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Vrinda" panose="020B0502040204020203" pitchFamily="34" charset="0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4112A296-5984-E946-AEBD-41D4B5D1E049}"/>
              </a:ext>
            </a:extLst>
          </p:cNvPr>
          <p:cNvSpPr/>
          <p:nvPr/>
        </p:nvSpPr>
        <p:spPr>
          <a:xfrm>
            <a:off x="307963" y="2787973"/>
            <a:ext cx="2361362" cy="1440000"/>
          </a:xfrm>
          <a:prstGeom prst="roundRect">
            <a:avLst/>
          </a:prstGeom>
          <a:gradFill flip="none" rotWithShape="1">
            <a:gsLst>
              <a:gs pos="0">
                <a:schemeClr val="bg1"/>
              </a:gs>
              <a:gs pos="15000">
                <a:srgbClr val="F5DB83"/>
              </a:gs>
              <a:gs pos="100000">
                <a:srgbClr val="EAB606"/>
              </a:gs>
            </a:gsLst>
            <a:path path="rect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s-PE" sz="2000" b="1" u="sng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rinda" panose="020B0502040204020203" pitchFamily="34" charset="0"/>
              </a:rPr>
              <a:t>Data</a:t>
            </a:r>
            <a:br>
              <a:rPr lang="es-PE" sz="20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rinda" panose="020B0502040204020203" pitchFamily="34" charset="0"/>
              </a:rPr>
            </a:br>
            <a:endParaRPr lang="en-US" sz="200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Vrinda" panose="020B0502040204020203" pitchFamily="34" charset="0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2644747B-ED83-8377-327E-5998789DA87F}"/>
              </a:ext>
            </a:extLst>
          </p:cNvPr>
          <p:cNvSpPr/>
          <p:nvPr/>
        </p:nvSpPr>
        <p:spPr>
          <a:xfrm>
            <a:off x="307963" y="4479926"/>
            <a:ext cx="2361362" cy="1440000"/>
          </a:xfrm>
          <a:prstGeom prst="roundRect">
            <a:avLst/>
          </a:prstGeom>
          <a:gradFill flip="none" rotWithShape="1">
            <a:gsLst>
              <a:gs pos="0">
                <a:schemeClr val="bg1"/>
              </a:gs>
              <a:gs pos="15000">
                <a:srgbClr val="E7EAF9"/>
              </a:gs>
              <a:gs pos="100000">
                <a:srgbClr val="CED5F3"/>
              </a:gs>
            </a:gsLst>
            <a:path path="rect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s-PE" sz="2000" b="1" u="sng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rinda" panose="020B0502040204020203" pitchFamily="34" charset="0"/>
              </a:rPr>
              <a:t>Parámetro</a:t>
            </a:r>
          </a:p>
          <a:p>
            <a:pPr algn="ctr"/>
            <a:endParaRPr lang="en-US" sz="200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Vrinda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78378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FE3E85-00EE-4B69-B030-BA6D83A8F1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000" y="0"/>
            <a:ext cx="12204000" cy="548739"/>
          </a:xfrm>
          <a:gradFill flip="none" rotWithShape="1">
            <a:gsLst>
              <a:gs pos="0">
                <a:srgbClr val="000814"/>
              </a:gs>
              <a:gs pos="100000">
                <a:srgbClr val="001D3D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 anchorCtr="0">
            <a:noAutofit/>
          </a:bodyPr>
          <a:lstStyle/>
          <a:p>
            <a:r>
              <a:rPr lang="es-PE" sz="400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rinda" panose="020B0502040204020203" pitchFamily="34" charset="0"/>
              </a:rPr>
              <a:t>Título</a:t>
            </a:r>
            <a:endParaRPr lang="en-US" sz="400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Vrinda" panose="020B0502040204020203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A515E8C-6852-4B95-B84B-E8C781E455BE}"/>
              </a:ext>
            </a:extLst>
          </p:cNvPr>
          <p:cNvSpPr txBox="1"/>
          <p:nvPr/>
        </p:nvSpPr>
        <p:spPr>
          <a:xfrm>
            <a:off x="-6000" y="541268"/>
            <a:ext cx="12204000" cy="369332"/>
          </a:xfrm>
          <a:prstGeom prst="rect">
            <a:avLst/>
          </a:prstGeom>
          <a:gradFill flip="none" rotWithShape="1">
            <a:gsLst>
              <a:gs pos="0">
                <a:srgbClr val="001D3D"/>
              </a:gs>
              <a:gs pos="100000">
                <a:srgbClr val="003566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t" anchorCtr="0">
            <a:normAutofit/>
          </a:bodyPr>
          <a:lstStyle>
            <a:lvl1pPr algn="ctr">
              <a:lnSpc>
                <a:spcPct val="90000"/>
              </a:lnSpc>
              <a:spcBef>
                <a:spcPct val="0"/>
              </a:spcBef>
              <a:buNone/>
              <a:defRPr sz="20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rinda" panose="020B0502040204020203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/>
            <a:r>
              <a:rPr lang="es-PE">
                <a:solidFill>
                  <a:schemeClr val="bg1"/>
                </a:solidFill>
              </a:rPr>
              <a:t>Sub título</a:t>
            </a:r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B0A1A498-6B23-43BF-9992-901A23835479}"/>
              </a:ext>
            </a:extLst>
          </p:cNvPr>
          <p:cNvCxnSpPr>
            <a:cxnSpLocks/>
          </p:cNvCxnSpPr>
          <p:nvPr/>
        </p:nvCxnSpPr>
        <p:spPr>
          <a:xfrm>
            <a:off x="135606" y="6085257"/>
            <a:ext cx="3290958" cy="0"/>
          </a:xfrm>
          <a:prstGeom prst="straightConnector1">
            <a:avLst/>
          </a:prstGeom>
          <a:ln w="38100" cap="flat" cmpd="sng">
            <a:gradFill flip="none" rotWithShape="1">
              <a:gsLst>
                <a:gs pos="99000">
                  <a:srgbClr val="001233"/>
                </a:gs>
                <a:gs pos="46000">
                  <a:srgbClr val="001845"/>
                </a:gs>
                <a:gs pos="0">
                  <a:srgbClr val="023E7D"/>
                </a:gs>
              </a:gsLst>
              <a:lin ang="2700000" scaled="1"/>
              <a:tileRect/>
            </a:gradFill>
            <a:bevel/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Speech Bubble: Rectangle with Corners Rounded 59">
            <a:extLst>
              <a:ext uri="{FF2B5EF4-FFF2-40B4-BE49-F238E27FC236}">
                <a16:creationId xmlns:a16="http://schemas.microsoft.com/office/drawing/2014/main" id="{4397F21D-9C8A-4BC2-B331-FCF00C722813}"/>
              </a:ext>
            </a:extLst>
          </p:cNvPr>
          <p:cNvSpPr/>
          <p:nvPr/>
        </p:nvSpPr>
        <p:spPr>
          <a:xfrm>
            <a:off x="248289" y="6177412"/>
            <a:ext cx="1138136" cy="638160"/>
          </a:xfrm>
          <a:prstGeom prst="wedgeRoundRectCallout">
            <a:avLst>
              <a:gd name="adj1" fmla="val 120191"/>
              <a:gd name="adj2" fmla="val -19195"/>
              <a:gd name="adj3" fmla="val 16667"/>
            </a:avLst>
          </a:prstGeom>
          <a:gradFill flip="none" rotWithShape="1">
            <a:gsLst>
              <a:gs pos="100000">
                <a:srgbClr val="FFD975"/>
              </a:gs>
              <a:gs pos="15000">
                <a:srgbClr val="FFECBA"/>
              </a:gs>
              <a:gs pos="0">
                <a:schemeClr val="bg1"/>
              </a:gs>
            </a:gsLst>
            <a:path path="rect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s-PE" sz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rinda" panose="020B0502040204020203" pitchFamily="34" charset="0"/>
              </a:rPr>
              <a:t>Llamada</a:t>
            </a:r>
            <a:endParaRPr lang="en-US" sz="120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Vrinda" panose="020B050204020402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4C99459-E3A7-3B7F-EB72-DF93824218D6}"/>
              </a:ext>
            </a:extLst>
          </p:cNvPr>
          <p:cNvSpPr txBox="1"/>
          <p:nvPr/>
        </p:nvSpPr>
        <p:spPr>
          <a:xfrm>
            <a:off x="10434849" y="43537"/>
            <a:ext cx="17571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rgbClr val="6DB33F"/>
                </a:solidFill>
                <a:latin typeface="Candara" panose="020E0502030303020204" pitchFamily="34" charset="0"/>
                <a:cs typeface="Angsana New" panose="020B0502040204020203" pitchFamily="18" charset="-34"/>
              </a:rPr>
              <a:t>Spring Only</a:t>
            </a:r>
            <a:endParaRPr lang="en-US" sz="2400" i="1">
              <a:solidFill>
                <a:srgbClr val="6DB33F"/>
              </a:solidFill>
              <a:latin typeface="Candara" panose="020E0502030303020204" pitchFamily="34" charset="0"/>
              <a:cs typeface="Angsana New" panose="020B0502040204020203" pitchFamily="18" charset="-34"/>
            </a:endParaRPr>
          </a:p>
        </p:txBody>
      </p:sp>
      <p:sp>
        <p:nvSpPr>
          <p:cNvPr id="94" name="Rectangle: Rounded Corners 93">
            <a:extLst>
              <a:ext uri="{FF2B5EF4-FFF2-40B4-BE49-F238E27FC236}">
                <a16:creationId xmlns:a16="http://schemas.microsoft.com/office/drawing/2014/main" id="{916110D6-3A43-5EC7-CC79-F9C7525AEE31}"/>
              </a:ext>
            </a:extLst>
          </p:cNvPr>
          <p:cNvSpPr/>
          <p:nvPr/>
        </p:nvSpPr>
        <p:spPr>
          <a:xfrm>
            <a:off x="248289" y="1096145"/>
            <a:ext cx="2672711" cy="4971434"/>
          </a:xfrm>
          <a:prstGeom prst="roundRect">
            <a:avLst/>
          </a:prstGeom>
          <a:gradFill flip="none" rotWithShape="1">
            <a:gsLst>
              <a:gs pos="0">
                <a:schemeClr val="bg1"/>
              </a:gs>
              <a:gs pos="15000">
                <a:srgbClr val="FEA381"/>
              </a:gs>
              <a:gs pos="100000">
                <a:srgbClr val="FC4703"/>
              </a:gs>
            </a:gsLst>
            <a:path path="rect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s-PE" sz="20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rinda" panose="020B0502040204020203" pitchFamily="34" charset="0"/>
              </a:rPr>
              <a:t>Nivel A1</a:t>
            </a:r>
            <a:endParaRPr lang="en-US" sz="200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Vrinda" panose="020B0502040204020203" pitchFamily="34" charset="0"/>
            </a:endParaRPr>
          </a:p>
        </p:txBody>
      </p:sp>
      <p:sp>
        <p:nvSpPr>
          <p:cNvPr id="95" name="Rectangle: Rounded Corners 94">
            <a:extLst>
              <a:ext uri="{FF2B5EF4-FFF2-40B4-BE49-F238E27FC236}">
                <a16:creationId xmlns:a16="http://schemas.microsoft.com/office/drawing/2014/main" id="{D18FE3E5-577E-F79D-4899-639FFF555FEA}"/>
              </a:ext>
            </a:extLst>
          </p:cNvPr>
          <p:cNvSpPr/>
          <p:nvPr/>
        </p:nvSpPr>
        <p:spPr>
          <a:xfrm>
            <a:off x="403964" y="1673263"/>
            <a:ext cx="2361362" cy="4246111"/>
          </a:xfrm>
          <a:prstGeom prst="roundRect">
            <a:avLst/>
          </a:prstGeom>
          <a:gradFill flip="none" rotWithShape="1">
            <a:gsLst>
              <a:gs pos="0">
                <a:schemeClr val="bg1"/>
              </a:gs>
              <a:gs pos="15000">
                <a:srgbClr val="F5DB83"/>
              </a:gs>
              <a:gs pos="100000">
                <a:srgbClr val="EAB606"/>
              </a:gs>
            </a:gsLst>
            <a:path path="rect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s-PE" sz="20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rinda" panose="020B0502040204020203" pitchFamily="34" charset="0"/>
              </a:rPr>
              <a:t>Nivel A2</a:t>
            </a:r>
            <a:endParaRPr lang="en-US" sz="200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Vrinda" panose="020B0502040204020203" pitchFamily="34" charset="0"/>
            </a:endParaRPr>
          </a:p>
        </p:txBody>
      </p:sp>
      <p:sp>
        <p:nvSpPr>
          <p:cNvPr id="96" name="Rectangle: Rounded Corners 95">
            <a:extLst>
              <a:ext uri="{FF2B5EF4-FFF2-40B4-BE49-F238E27FC236}">
                <a16:creationId xmlns:a16="http://schemas.microsoft.com/office/drawing/2014/main" id="{1C2361BB-42AD-39E8-B4C9-945A01AC49AB}"/>
              </a:ext>
            </a:extLst>
          </p:cNvPr>
          <p:cNvSpPr/>
          <p:nvPr/>
        </p:nvSpPr>
        <p:spPr>
          <a:xfrm>
            <a:off x="551907" y="2366944"/>
            <a:ext cx="2065477" cy="3369038"/>
          </a:xfrm>
          <a:prstGeom prst="roundRect">
            <a:avLst/>
          </a:prstGeom>
          <a:gradFill flip="none" rotWithShape="1">
            <a:gsLst>
              <a:gs pos="0">
                <a:schemeClr val="bg1"/>
              </a:gs>
              <a:gs pos="15000">
                <a:srgbClr val="E7EAF9"/>
              </a:gs>
              <a:gs pos="100000">
                <a:srgbClr val="CED5F3"/>
              </a:gs>
            </a:gsLst>
            <a:path path="rect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s-PE" sz="20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rinda" panose="020B0502040204020203" pitchFamily="34" charset="0"/>
              </a:rPr>
              <a:t>Nivel A3</a:t>
            </a:r>
            <a:endParaRPr lang="en-US" sz="200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Vrinda" panose="020B0502040204020203" pitchFamily="34" charset="0"/>
            </a:endParaRPr>
          </a:p>
        </p:txBody>
      </p: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id="{C3C221E4-2F35-217B-2D1B-185C9097E49C}"/>
              </a:ext>
            </a:extLst>
          </p:cNvPr>
          <p:cNvSpPr/>
          <p:nvPr/>
        </p:nvSpPr>
        <p:spPr>
          <a:xfrm>
            <a:off x="786246" y="3016664"/>
            <a:ext cx="1596798" cy="2488205"/>
          </a:xfrm>
          <a:prstGeom prst="roundRect">
            <a:avLst/>
          </a:prstGeom>
          <a:gradFill flip="none" rotWithShape="1">
            <a:gsLst>
              <a:gs pos="0">
                <a:schemeClr val="bg1"/>
              </a:gs>
              <a:gs pos="15000">
                <a:srgbClr val="C0B8FF"/>
              </a:gs>
              <a:gs pos="100000">
                <a:srgbClr val="8070FE"/>
              </a:gs>
            </a:gsLst>
            <a:path path="rect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s-PE" sz="20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rinda" panose="020B0502040204020203" pitchFamily="34" charset="0"/>
              </a:rPr>
              <a:t>Nivel A4</a:t>
            </a:r>
            <a:endParaRPr lang="en-US" sz="200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Vrinda" panose="020B0502040204020203" pitchFamily="34" charset="0"/>
            </a:endParaRPr>
          </a:p>
        </p:txBody>
      </p: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id="{7722EEB0-D9A1-3508-F1FD-31CD4A23C0ED}"/>
              </a:ext>
            </a:extLst>
          </p:cNvPr>
          <p:cNvSpPr/>
          <p:nvPr/>
        </p:nvSpPr>
        <p:spPr>
          <a:xfrm>
            <a:off x="878641" y="3645925"/>
            <a:ext cx="1412008" cy="854110"/>
          </a:xfrm>
          <a:prstGeom prst="roundRect">
            <a:avLst/>
          </a:prstGeom>
          <a:gradFill flip="none" rotWithShape="1">
            <a:gsLst>
              <a:gs pos="15000">
                <a:srgbClr val="AAC19A"/>
              </a:gs>
              <a:gs pos="0">
                <a:schemeClr val="bg1"/>
              </a:gs>
              <a:gs pos="100000">
                <a:schemeClr val="accent6">
                  <a:lumMod val="75000"/>
                </a:schemeClr>
              </a:gs>
            </a:gsLst>
            <a:path path="rect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s-PE" sz="20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rinda" panose="020B0502040204020203" pitchFamily="34" charset="0"/>
              </a:rPr>
              <a:t>Nivel A5</a:t>
            </a:r>
            <a:endParaRPr lang="en-US" sz="200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Vrinda" panose="020B0502040204020203" pitchFamily="34" charset="0"/>
            </a:endParaRPr>
          </a:p>
        </p:txBody>
      </p:sp>
      <p:sp>
        <p:nvSpPr>
          <p:cNvPr id="99" name="Rectangle: Rounded Corners 98">
            <a:extLst>
              <a:ext uri="{FF2B5EF4-FFF2-40B4-BE49-F238E27FC236}">
                <a16:creationId xmlns:a16="http://schemas.microsoft.com/office/drawing/2014/main" id="{ABA34FA5-D9F9-9B63-7191-3941E12F0609}"/>
              </a:ext>
            </a:extLst>
          </p:cNvPr>
          <p:cNvSpPr/>
          <p:nvPr/>
        </p:nvSpPr>
        <p:spPr>
          <a:xfrm>
            <a:off x="878641" y="4570374"/>
            <a:ext cx="1412008" cy="854110"/>
          </a:xfrm>
          <a:prstGeom prst="roundRect">
            <a:avLst/>
          </a:prstGeom>
          <a:gradFill flip="none" rotWithShape="1">
            <a:gsLst>
              <a:gs pos="15000">
                <a:srgbClr val="AAC19A"/>
              </a:gs>
              <a:gs pos="0">
                <a:schemeClr val="bg1"/>
              </a:gs>
              <a:gs pos="100000">
                <a:schemeClr val="accent6">
                  <a:lumMod val="75000"/>
                </a:schemeClr>
              </a:gs>
            </a:gsLst>
            <a:path path="rect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s-PE" sz="20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rinda" panose="020B0502040204020203" pitchFamily="34" charset="0"/>
              </a:rPr>
              <a:t>Nivel A5</a:t>
            </a:r>
            <a:endParaRPr lang="en-US" sz="200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Vrinda" panose="020B0502040204020203" pitchFamily="34" charset="0"/>
            </a:endParaRPr>
          </a:p>
        </p:txBody>
      </p:sp>
      <p:sp>
        <p:nvSpPr>
          <p:cNvPr id="112" name="Rectangle: Rounded Corners 111">
            <a:extLst>
              <a:ext uri="{FF2B5EF4-FFF2-40B4-BE49-F238E27FC236}">
                <a16:creationId xmlns:a16="http://schemas.microsoft.com/office/drawing/2014/main" id="{2AB30929-29B8-5A97-8E86-1A7537667CFE}"/>
              </a:ext>
            </a:extLst>
          </p:cNvPr>
          <p:cNvSpPr/>
          <p:nvPr/>
        </p:nvSpPr>
        <p:spPr>
          <a:xfrm>
            <a:off x="3270889" y="1096145"/>
            <a:ext cx="2672711" cy="4971434"/>
          </a:xfrm>
          <a:prstGeom prst="roundRect">
            <a:avLst/>
          </a:prstGeom>
          <a:gradFill flip="none" rotWithShape="1">
            <a:gsLst>
              <a:gs pos="0">
                <a:schemeClr val="bg1"/>
              </a:gs>
              <a:gs pos="15000">
                <a:srgbClr val="FEA381"/>
              </a:gs>
              <a:gs pos="100000">
                <a:srgbClr val="FC4703"/>
              </a:gs>
            </a:gsLst>
            <a:path path="rect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s-PE" sz="20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rinda" panose="020B0502040204020203" pitchFamily="34" charset="0"/>
              </a:rPr>
              <a:t>Nivel A1</a:t>
            </a:r>
            <a:endParaRPr lang="en-US" sz="200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Vrinda" panose="020B0502040204020203" pitchFamily="34" charset="0"/>
            </a:endParaRPr>
          </a:p>
        </p:txBody>
      </p:sp>
      <p:sp>
        <p:nvSpPr>
          <p:cNvPr id="113" name="Rectangle: Rounded Corners 112">
            <a:extLst>
              <a:ext uri="{FF2B5EF4-FFF2-40B4-BE49-F238E27FC236}">
                <a16:creationId xmlns:a16="http://schemas.microsoft.com/office/drawing/2014/main" id="{85B13B7C-682A-5272-2D34-89817B2B9296}"/>
              </a:ext>
            </a:extLst>
          </p:cNvPr>
          <p:cNvSpPr/>
          <p:nvPr/>
        </p:nvSpPr>
        <p:spPr>
          <a:xfrm>
            <a:off x="3426564" y="1673263"/>
            <a:ext cx="2361362" cy="4246111"/>
          </a:xfrm>
          <a:prstGeom prst="roundRect">
            <a:avLst/>
          </a:prstGeom>
          <a:gradFill flip="none" rotWithShape="1">
            <a:gsLst>
              <a:gs pos="0">
                <a:schemeClr val="bg1"/>
              </a:gs>
              <a:gs pos="15000">
                <a:srgbClr val="F5DB83"/>
              </a:gs>
              <a:gs pos="100000">
                <a:srgbClr val="EAB606"/>
              </a:gs>
            </a:gsLst>
            <a:path path="rect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s-PE" sz="20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rinda" panose="020B0502040204020203" pitchFamily="34" charset="0"/>
              </a:rPr>
              <a:t>Nivel A2</a:t>
            </a:r>
            <a:endParaRPr lang="en-US" sz="200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Vrinda" panose="020B0502040204020203" pitchFamily="34" charset="0"/>
            </a:endParaRPr>
          </a:p>
        </p:txBody>
      </p:sp>
      <p:sp>
        <p:nvSpPr>
          <p:cNvPr id="114" name="Rectangle: Rounded Corners 113">
            <a:extLst>
              <a:ext uri="{FF2B5EF4-FFF2-40B4-BE49-F238E27FC236}">
                <a16:creationId xmlns:a16="http://schemas.microsoft.com/office/drawing/2014/main" id="{0BFF74D3-1E27-A4CC-4CAC-8596D844BBC7}"/>
              </a:ext>
            </a:extLst>
          </p:cNvPr>
          <p:cNvSpPr/>
          <p:nvPr/>
        </p:nvSpPr>
        <p:spPr>
          <a:xfrm>
            <a:off x="3574507" y="2366944"/>
            <a:ext cx="2065477" cy="3369038"/>
          </a:xfrm>
          <a:prstGeom prst="roundRect">
            <a:avLst/>
          </a:prstGeom>
          <a:gradFill flip="none" rotWithShape="1">
            <a:gsLst>
              <a:gs pos="0">
                <a:schemeClr val="bg1"/>
              </a:gs>
              <a:gs pos="15000">
                <a:srgbClr val="E7EAF9"/>
              </a:gs>
              <a:gs pos="100000">
                <a:srgbClr val="CED5F3"/>
              </a:gs>
            </a:gsLst>
            <a:path path="rect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s-PE" sz="20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rinda" panose="020B0502040204020203" pitchFamily="34" charset="0"/>
              </a:rPr>
              <a:t>Nivel A3</a:t>
            </a:r>
            <a:endParaRPr lang="en-US" sz="200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Vrinda" panose="020B0502040204020203" pitchFamily="34" charset="0"/>
            </a:endParaRPr>
          </a:p>
        </p:txBody>
      </p:sp>
      <p:sp>
        <p:nvSpPr>
          <p:cNvPr id="115" name="Rectangle: Rounded Corners 114">
            <a:extLst>
              <a:ext uri="{FF2B5EF4-FFF2-40B4-BE49-F238E27FC236}">
                <a16:creationId xmlns:a16="http://schemas.microsoft.com/office/drawing/2014/main" id="{44399F6D-282E-6268-BAB7-C30276487731}"/>
              </a:ext>
            </a:extLst>
          </p:cNvPr>
          <p:cNvSpPr/>
          <p:nvPr/>
        </p:nvSpPr>
        <p:spPr>
          <a:xfrm>
            <a:off x="3808846" y="3016664"/>
            <a:ext cx="1596798" cy="2488205"/>
          </a:xfrm>
          <a:prstGeom prst="roundRect">
            <a:avLst/>
          </a:prstGeom>
          <a:gradFill flip="none" rotWithShape="1">
            <a:gsLst>
              <a:gs pos="0">
                <a:schemeClr val="bg1"/>
              </a:gs>
              <a:gs pos="15000">
                <a:srgbClr val="C0B8FF"/>
              </a:gs>
              <a:gs pos="100000">
                <a:srgbClr val="8070FE"/>
              </a:gs>
            </a:gsLst>
            <a:path path="rect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s-PE" sz="20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rinda" panose="020B0502040204020203" pitchFamily="34" charset="0"/>
              </a:rPr>
              <a:t>Nivel A4</a:t>
            </a:r>
            <a:endParaRPr lang="en-US" sz="200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Vrinda" panose="020B0502040204020203" pitchFamily="34" charset="0"/>
            </a:endParaRPr>
          </a:p>
        </p:txBody>
      </p:sp>
      <p:sp>
        <p:nvSpPr>
          <p:cNvPr id="116" name="Rectangle: Rounded Corners 115">
            <a:extLst>
              <a:ext uri="{FF2B5EF4-FFF2-40B4-BE49-F238E27FC236}">
                <a16:creationId xmlns:a16="http://schemas.microsoft.com/office/drawing/2014/main" id="{AF467F28-64E4-5224-95DE-687F24B7BA2F}"/>
              </a:ext>
            </a:extLst>
          </p:cNvPr>
          <p:cNvSpPr/>
          <p:nvPr/>
        </p:nvSpPr>
        <p:spPr>
          <a:xfrm>
            <a:off x="3901241" y="3645925"/>
            <a:ext cx="1412008" cy="854110"/>
          </a:xfrm>
          <a:prstGeom prst="roundRect">
            <a:avLst/>
          </a:prstGeom>
          <a:gradFill flip="none" rotWithShape="1">
            <a:gsLst>
              <a:gs pos="15000">
                <a:srgbClr val="AAC19A"/>
              </a:gs>
              <a:gs pos="0">
                <a:schemeClr val="bg1"/>
              </a:gs>
              <a:gs pos="100000">
                <a:schemeClr val="accent6">
                  <a:lumMod val="75000"/>
                </a:schemeClr>
              </a:gs>
            </a:gsLst>
            <a:path path="rect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s-PE" sz="20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rinda" panose="020B0502040204020203" pitchFamily="34" charset="0"/>
              </a:rPr>
              <a:t>Nivel A5</a:t>
            </a:r>
            <a:endParaRPr lang="en-US" sz="200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Vrinda" panose="020B0502040204020203" pitchFamily="34" charset="0"/>
            </a:endParaRPr>
          </a:p>
        </p:txBody>
      </p:sp>
      <p:sp>
        <p:nvSpPr>
          <p:cNvPr id="117" name="Rectangle: Rounded Corners 116">
            <a:extLst>
              <a:ext uri="{FF2B5EF4-FFF2-40B4-BE49-F238E27FC236}">
                <a16:creationId xmlns:a16="http://schemas.microsoft.com/office/drawing/2014/main" id="{CCDF7619-0C57-F3AE-432D-7279968C058E}"/>
              </a:ext>
            </a:extLst>
          </p:cNvPr>
          <p:cNvSpPr/>
          <p:nvPr/>
        </p:nvSpPr>
        <p:spPr>
          <a:xfrm>
            <a:off x="3901241" y="4570374"/>
            <a:ext cx="1412008" cy="854110"/>
          </a:xfrm>
          <a:prstGeom prst="roundRect">
            <a:avLst/>
          </a:prstGeom>
          <a:gradFill flip="none" rotWithShape="1">
            <a:gsLst>
              <a:gs pos="15000">
                <a:srgbClr val="AAC19A"/>
              </a:gs>
              <a:gs pos="0">
                <a:schemeClr val="bg1"/>
              </a:gs>
              <a:gs pos="100000">
                <a:schemeClr val="accent6">
                  <a:lumMod val="75000"/>
                </a:schemeClr>
              </a:gs>
            </a:gsLst>
            <a:path path="rect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s-PE" sz="20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rinda" panose="020B0502040204020203" pitchFamily="34" charset="0"/>
              </a:rPr>
              <a:t>Nivel A5</a:t>
            </a:r>
            <a:endParaRPr lang="en-US" sz="200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Vrinda" panose="020B0502040204020203" pitchFamily="34" charset="0"/>
            </a:endParaRPr>
          </a:p>
        </p:txBody>
      </p:sp>
      <p:sp>
        <p:nvSpPr>
          <p:cNvPr id="118" name="Rectangle: Rounded Corners 117">
            <a:extLst>
              <a:ext uri="{FF2B5EF4-FFF2-40B4-BE49-F238E27FC236}">
                <a16:creationId xmlns:a16="http://schemas.microsoft.com/office/drawing/2014/main" id="{DBA9E3B3-C6C4-4F02-ECF1-6530A6C34679}"/>
              </a:ext>
            </a:extLst>
          </p:cNvPr>
          <p:cNvSpPr/>
          <p:nvPr/>
        </p:nvSpPr>
        <p:spPr>
          <a:xfrm>
            <a:off x="6248402" y="1113823"/>
            <a:ext cx="2672711" cy="4971434"/>
          </a:xfrm>
          <a:prstGeom prst="roundRect">
            <a:avLst/>
          </a:prstGeom>
          <a:gradFill flip="none" rotWithShape="1">
            <a:gsLst>
              <a:gs pos="0">
                <a:schemeClr val="bg1"/>
              </a:gs>
              <a:gs pos="15000">
                <a:srgbClr val="FEA381"/>
              </a:gs>
              <a:gs pos="100000">
                <a:srgbClr val="FC4703"/>
              </a:gs>
            </a:gsLst>
            <a:path path="rect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s-PE" sz="20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rinda" panose="020B0502040204020203" pitchFamily="34" charset="0"/>
              </a:rPr>
              <a:t>Nivel A1</a:t>
            </a:r>
            <a:endParaRPr lang="en-US" sz="200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Vrinda" panose="020B0502040204020203" pitchFamily="34" charset="0"/>
            </a:endParaRPr>
          </a:p>
        </p:txBody>
      </p:sp>
      <p:sp>
        <p:nvSpPr>
          <p:cNvPr id="119" name="Rectangle: Rounded Corners 118">
            <a:extLst>
              <a:ext uri="{FF2B5EF4-FFF2-40B4-BE49-F238E27FC236}">
                <a16:creationId xmlns:a16="http://schemas.microsoft.com/office/drawing/2014/main" id="{640D7E05-29BF-D9FA-469B-87A58D4BABDE}"/>
              </a:ext>
            </a:extLst>
          </p:cNvPr>
          <p:cNvSpPr/>
          <p:nvPr/>
        </p:nvSpPr>
        <p:spPr>
          <a:xfrm>
            <a:off x="6404077" y="1690941"/>
            <a:ext cx="2361362" cy="4246111"/>
          </a:xfrm>
          <a:prstGeom prst="roundRect">
            <a:avLst/>
          </a:prstGeom>
          <a:gradFill flip="none" rotWithShape="1">
            <a:gsLst>
              <a:gs pos="0">
                <a:schemeClr val="bg1"/>
              </a:gs>
              <a:gs pos="15000">
                <a:srgbClr val="F5DB83"/>
              </a:gs>
              <a:gs pos="100000">
                <a:srgbClr val="EAB606"/>
              </a:gs>
            </a:gsLst>
            <a:path path="rect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s-PE" sz="20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rinda" panose="020B0502040204020203" pitchFamily="34" charset="0"/>
              </a:rPr>
              <a:t>Nivel A2</a:t>
            </a:r>
            <a:endParaRPr lang="en-US" sz="200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Vrinda" panose="020B0502040204020203" pitchFamily="34" charset="0"/>
            </a:endParaRPr>
          </a:p>
        </p:txBody>
      </p:sp>
      <p:sp>
        <p:nvSpPr>
          <p:cNvPr id="120" name="Rectangle: Rounded Corners 119">
            <a:extLst>
              <a:ext uri="{FF2B5EF4-FFF2-40B4-BE49-F238E27FC236}">
                <a16:creationId xmlns:a16="http://schemas.microsoft.com/office/drawing/2014/main" id="{A29711E2-A548-7480-3DBF-7D254FC74697}"/>
              </a:ext>
            </a:extLst>
          </p:cNvPr>
          <p:cNvSpPr/>
          <p:nvPr/>
        </p:nvSpPr>
        <p:spPr>
          <a:xfrm>
            <a:off x="6552020" y="2384622"/>
            <a:ext cx="2065477" cy="3369038"/>
          </a:xfrm>
          <a:prstGeom prst="roundRect">
            <a:avLst/>
          </a:prstGeom>
          <a:gradFill flip="none" rotWithShape="1">
            <a:gsLst>
              <a:gs pos="0">
                <a:schemeClr val="bg1"/>
              </a:gs>
              <a:gs pos="15000">
                <a:srgbClr val="E7EAF9"/>
              </a:gs>
              <a:gs pos="100000">
                <a:srgbClr val="CED5F3"/>
              </a:gs>
            </a:gsLst>
            <a:path path="rect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s-PE" sz="20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rinda" panose="020B0502040204020203" pitchFamily="34" charset="0"/>
              </a:rPr>
              <a:t>Nivel A3</a:t>
            </a:r>
            <a:endParaRPr lang="en-US" sz="200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Vrinda" panose="020B0502040204020203" pitchFamily="34" charset="0"/>
            </a:endParaRPr>
          </a:p>
        </p:txBody>
      </p:sp>
      <p:sp>
        <p:nvSpPr>
          <p:cNvPr id="121" name="Rectangle: Rounded Corners 120">
            <a:extLst>
              <a:ext uri="{FF2B5EF4-FFF2-40B4-BE49-F238E27FC236}">
                <a16:creationId xmlns:a16="http://schemas.microsoft.com/office/drawing/2014/main" id="{B9F583C6-A6FE-B2C7-0339-6C30292F75AF}"/>
              </a:ext>
            </a:extLst>
          </p:cNvPr>
          <p:cNvSpPr/>
          <p:nvPr/>
        </p:nvSpPr>
        <p:spPr>
          <a:xfrm>
            <a:off x="6786359" y="3034342"/>
            <a:ext cx="1596798" cy="2488205"/>
          </a:xfrm>
          <a:prstGeom prst="roundRect">
            <a:avLst/>
          </a:prstGeom>
          <a:gradFill flip="none" rotWithShape="1">
            <a:gsLst>
              <a:gs pos="0">
                <a:schemeClr val="bg1"/>
              </a:gs>
              <a:gs pos="15000">
                <a:srgbClr val="C0B8FF"/>
              </a:gs>
              <a:gs pos="100000">
                <a:srgbClr val="8070FE"/>
              </a:gs>
            </a:gsLst>
            <a:path path="rect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s-PE" sz="20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rinda" panose="020B0502040204020203" pitchFamily="34" charset="0"/>
              </a:rPr>
              <a:t>Nivel A4</a:t>
            </a:r>
            <a:endParaRPr lang="en-US" sz="200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Vrinda" panose="020B0502040204020203" pitchFamily="34" charset="0"/>
            </a:endParaRPr>
          </a:p>
        </p:txBody>
      </p:sp>
      <p:sp>
        <p:nvSpPr>
          <p:cNvPr id="122" name="Rectangle: Rounded Corners 121">
            <a:extLst>
              <a:ext uri="{FF2B5EF4-FFF2-40B4-BE49-F238E27FC236}">
                <a16:creationId xmlns:a16="http://schemas.microsoft.com/office/drawing/2014/main" id="{282F28AB-0C12-0A23-2E78-67F43DDF43F3}"/>
              </a:ext>
            </a:extLst>
          </p:cNvPr>
          <p:cNvSpPr/>
          <p:nvPr/>
        </p:nvSpPr>
        <p:spPr>
          <a:xfrm>
            <a:off x="6878754" y="3663603"/>
            <a:ext cx="1412008" cy="854110"/>
          </a:xfrm>
          <a:prstGeom prst="roundRect">
            <a:avLst/>
          </a:prstGeom>
          <a:gradFill flip="none" rotWithShape="1">
            <a:gsLst>
              <a:gs pos="15000">
                <a:srgbClr val="AAC19A"/>
              </a:gs>
              <a:gs pos="0">
                <a:schemeClr val="bg1"/>
              </a:gs>
              <a:gs pos="100000">
                <a:schemeClr val="accent6">
                  <a:lumMod val="75000"/>
                </a:schemeClr>
              </a:gs>
            </a:gsLst>
            <a:path path="rect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s-PE" sz="20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rinda" panose="020B0502040204020203" pitchFamily="34" charset="0"/>
              </a:rPr>
              <a:t>Nivel A5</a:t>
            </a:r>
            <a:endParaRPr lang="en-US" sz="200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Vrinda" panose="020B0502040204020203" pitchFamily="34" charset="0"/>
            </a:endParaRPr>
          </a:p>
        </p:txBody>
      </p:sp>
      <p:sp>
        <p:nvSpPr>
          <p:cNvPr id="123" name="Rectangle: Rounded Corners 122">
            <a:extLst>
              <a:ext uri="{FF2B5EF4-FFF2-40B4-BE49-F238E27FC236}">
                <a16:creationId xmlns:a16="http://schemas.microsoft.com/office/drawing/2014/main" id="{B618167F-7C0F-A95C-C7E4-A02EB5F58DAE}"/>
              </a:ext>
            </a:extLst>
          </p:cNvPr>
          <p:cNvSpPr/>
          <p:nvPr/>
        </p:nvSpPr>
        <p:spPr>
          <a:xfrm>
            <a:off x="6878754" y="4588052"/>
            <a:ext cx="1412008" cy="854110"/>
          </a:xfrm>
          <a:prstGeom prst="roundRect">
            <a:avLst/>
          </a:prstGeom>
          <a:gradFill flip="none" rotWithShape="1">
            <a:gsLst>
              <a:gs pos="15000">
                <a:srgbClr val="AAC19A"/>
              </a:gs>
              <a:gs pos="0">
                <a:schemeClr val="bg1"/>
              </a:gs>
              <a:gs pos="100000">
                <a:schemeClr val="accent6">
                  <a:lumMod val="75000"/>
                </a:schemeClr>
              </a:gs>
            </a:gsLst>
            <a:path path="rect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s-PE" sz="20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rinda" panose="020B0502040204020203" pitchFamily="34" charset="0"/>
              </a:rPr>
              <a:t>Nivel A5</a:t>
            </a:r>
            <a:endParaRPr lang="en-US" sz="200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Vrinda" panose="020B0502040204020203" pitchFamily="34" charset="0"/>
            </a:endParaRPr>
          </a:p>
        </p:txBody>
      </p:sp>
      <p:sp>
        <p:nvSpPr>
          <p:cNvPr id="124" name="Rectangle: Rounded Corners 123">
            <a:extLst>
              <a:ext uri="{FF2B5EF4-FFF2-40B4-BE49-F238E27FC236}">
                <a16:creationId xmlns:a16="http://schemas.microsoft.com/office/drawing/2014/main" id="{F7963F55-2D1B-438D-9385-4644986238AB}"/>
              </a:ext>
            </a:extLst>
          </p:cNvPr>
          <p:cNvSpPr/>
          <p:nvPr/>
        </p:nvSpPr>
        <p:spPr>
          <a:xfrm>
            <a:off x="9225915" y="1090007"/>
            <a:ext cx="2672711" cy="4971434"/>
          </a:xfrm>
          <a:prstGeom prst="roundRect">
            <a:avLst/>
          </a:prstGeom>
          <a:gradFill flip="none" rotWithShape="1">
            <a:gsLst>
              <a:gs pos="0">
                <a:schemeClr val="bg1"/>
              </a:gs>
              <a:gs pos="15000">
                <a:srgbClr val="FEA381"/>
              </a:gs>
              <a:gs pos="100000">
                <a:srgbClr val="FC4703"/>
              </a:gs>
            </a:gsLst>
            <a:path path="rect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s-PE" sz="20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rinda" panose="020B0502040204020203" pitchFamily="34" charset="0"/>
              </a:rPr>
              <a:t>Nivel A1</a:t>
            </a:r>
            <a:endParaRPr lang="en-US" sz="200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Vrinda" panose="020B0502040204020203" pitchFamily="34" charset="0"/>
            </a:endParaRPr>
          </a:p>
        </p:txBody>
      </p:sp>
      <p:sp>
        <p:nvSpPr>
          <p:cNvPr id="125" name="Rectangle: Rounded Corners 124">
            <a:extLst>
              <a:ext uri="{FF2B5EF4-FFF2-40B4-BE49-F238E27FC236}">
                <a16:creationId xmlns:a16="http://schemas.microsoft.com/office/drawing/2014/main" id="{120D6970-593E-D87E-17D8-2B4083A189A7}"/>
              </a:ext>
            </a:extLst>
          </p:cNvPr>
          <p:cNvSpPr/>
          <p:nvPr/>
        </p:nvSpPr>
        <p:spPr>
          <a:xfrm>
            <a:off x="9381590" y="1667125"/>
            <a:ext cx="2361362" cy="4246111"/>
          </a:xfrm>
          <a:prstGeom prst="roundRect">
            <a:avLst/>
          </a:prstGeom>
          <a:gradFill flip="none" rotWithShape="1">
            <a:gsLst>
              <a:gs pos="0">
                <a:schemeClr val="bg1"/>
              </a:gs>
              <a:gs pos="15000">
                <a:srgbClr val="F5DB83"/>
              </a:gs>
              <a:gs pos="100000">
                <a:srgbClr val="EAB606"/>
              </a:gs>
            </a:gsLst>
            <a:path path="rect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s-PE" sz="20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rinda" panose="020B0502040204020203" pitchFamily="34" charset="0"/>
              </a:rPr>
              <a:t>Nivel A2</a:t>
            </a:r>
            <a:endParaRPr lang="en-US" sz="200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Vrinda" panose="020B0502040204020203" pitchFamily="34" charset="0"/>
            </a:endParaRPr>
          </a:p>
        </p:txBody>
      </p:sp>
      <p:sp>
        <p:nvSpPr>
          <p:cNvPr id="126" name="Rectangle: Rounded Corners 125">
            <a:extLst>
              <a:ext uri="{FF2B5EF4-FFF2-40B4-BE49-F238E27FC236}">
                <a16:creationId xmlns:a16="http://schemas.microsoft.com/office/drawing/2014/main" id="{20362C9E-CDFB-5530-78B3-86B050D893C3}"/>
              </a:ext>
            </a:extLst>
          </p:cNvPr>
          <p:cNvSpPr/>
          <p:nvPr/>
        </p:nvSpPr>
        <p:spPr>
          <a:xfrm>
            <a:off x="9529533" y="2360806"/>
            <a:ext cx="2065477" cy="3369038"/>
          </a:xfrm>
          <a:prstGeom prst="roundRect">
            <a:avLst/>
          </a:prstGeom>
          <a:gradFill flip="none" rotWithShape="1">
            <a:gsLst>
              <a:gs pos="0">
                <a:schemeClr val="bg1"/>
              </a:gs>
              <a:gs pos="15000">
                <a:srgbClr val="E7EAF9"/>
              </a:gs>
              <a:gs pos="100000">
                <a:srgbClr val="CED5F3"/>
              </a:gs>
            </a:gsLst>
            <a:path path="rect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s-PE" sz="20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rinda" panose="020B0502040204020203" pitchFamily="34" charset="0"/>
              </a:rPr>
              <a:t>Nivel A3</a:t>
            </a:r>
            <a:endParaRPr lang="en-US" sz="200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Vrinda" panose="020B0502040204020203" pitchFamily="34" charset="0"/>
            </a:endParaRPr>
          </a:p>
        </p:txBody>
      </p:sp>
      <p:sp>
        <p:nvSpPr>
          <p:cNvPr id="127" name="Rectangle: Rounded Corners 126">
            <a:extLst>
              <a:ext uri="{FF2B5EF4-FFF2-40B4-BE49-F238E27FC236}">
                <a16:creationId xmlns:a16="http://schemas.microsoft.com/office/drawing/2014/main" id="{C5DBD28A-4555-79B6-8103-ADEE7DE1899A}"/>
              </a:ext>
            </a:extLst>
          </p:cNvPr>
          <p:cNvSpPr/>
          <p:nvPr/>
        </p:nvSpPr>
        <p:spPr>
          <a:xfrm>
            <a:off x="9763872" y="3010526"/>
            <a:ext cx="1596798" cy="2488205"/>
          </a:xfrm>
          <a:prstGeom prst="roundRect">
            <a:avLst/>
          </a:prstGeom>
          <a:gradFill flip="none" rotWithShape="1">
            <a:gsLst>
              <a:gs pos="0">
                <a:schemeClr val="bg1"/>
              </a:gs>
              <a:gs pos="15000">
                <a:srgbClr val="C0B8FF"/>
              </a:gs>
              <a:gs pos="100000">
                <a:srgbClr val="8070FE"/>
              </a:gs>
            </a:gsLst>
            <a:path path="rect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s-PE" sz="20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rinda" panose="020B0502040204020203" pitchFamily="34" charset="0"/>
              </a:rPr>
              <a:t>Nivel A4</a:t>
            </a:r>
            <a:endParaRPr lang="en-US" sz="200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Vrinda" panose="020B0502040204020203" pitchFamily="34" charset="0"/>
            </a:endParaRPr>
          </a:p>
        </p:txBody>
      </p:sp>
      <p:sp>
        <p:nvSpPr>
          <p:cNvPr id="128" name="Rectangle: Rounded Corners 127">
            <a:extLst>
              <a:ext uri="{FF2B5EF4-FFF2-40B4-BE49-F238E27FC236}">
                <a16:creationId xmlns:a16="http://schemas.microsoft.com/office/drawing/2014/main" id="{37A31D3A-03B5-823B-6C43-9DECD478A10D}"/>
              </a:ext>
            </a:extLst>
          </p:cNvPr>
          <p:cNvSpPr/>
          <p:nvPr/>
        </p:nvSpPr>
        <p:spPr>
          <a:xfrm>
            <a:off x="9856267" y="3639787"/>
            <a:ext cx="1412008" cy="854110"/>
          </a:xfrm>
          <a:prstGeom prst="roundRect">
            <a:avLst/>
          </a:prstGeom>
          <a:gradFill flip="none" rotWithShape="1">
            <a:gsLst>
              <a:gs pos="15000">
                <a:srgbClr val="AAC19A"/>
              </a:gs>
              <a:gs pos="0">
                <a:schemeClr val="bg1"/>
              </a:gs>
              <a:gs pos="100000">
                <a:schemeClr val="accent6">
                  <a:lumMod val="75000"/>
                </a:schemeClr>
              </a:gs>
            </a:gsLst>
            <a:path path="rect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s-PE" sz="20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rinda" panose="020B0502040204020203" pitchFamily="34" charset="0"/>
              </a:rPr>
              <a:t>Nivel A5</a:t>
            </a:r>
            <a:endParaRPr lang="en-US" sz="200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Vrinda" panose="020B0502040204020203" pitchFamily="34" charset="0"/>
            </a:endParaRPr>
          </a:p>
        </p:txBody>
      </p:sp>
      <p:sp>
        <p:nvSpPr>
          <p:cNvPr id="129" name="Rectangle: Rounded Corners 128">
            <a:extLst>
              <a:ext uri="{FF2B5EF4-FFF2-40B4-BE49-F238E27FC236}">
                <a16:creationId xmlns:a16="http://schemas.microsoft.com/office/drawing/2014/main" id="{B1489C8D-6FE2-6653-5800-DABFD03E2293}"/>
              </a:ext>
            </a:extLst>
          </p:cNvPr>
          <p:cNvSpPr/>
          <p:nvPr/>
        </p:nvSpPr>
        <p:spPr>
          <a:xfrm>
            <a:off x="9856267" y="4564236"/>
            <a:ext cx="1412008" cy="854110"/>
          </a:xfrm>
          <a:prstGeom prst="roundRect">
            <a:avLst/>
          </a:prstGeom>
          <a:gradFill flip="none" rotWithShape="1">
            <a:gsLst>
              <a:gs pos="15000">
                <a:srgbClr val="AAC19A"/>
              </a:gs>
              <a:gs pos="0">
                <a:schemeClr val="bg1"/>
              </a:gs>
              <a:gs pos="100000">
                <a:schemeClr val="accent6">
                  <a:lumMod val="75000"/>
                </a:schemeClr>
              </a:gs>
            </a:gsLst>
            <a:path path="rect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s-PE" sz="20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rinda" panose="020B0502040204020203" pitchFamily="34" charset="0"/>
              </a:rPr>
              <a:t>Nivel A5</a:t>
            </a:r>
            <a:endParaRPr lang="en-US" sz="200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Vrinda" panose="020B050204020402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8CA0D60-A193-8D1F-14BD-E4C53BA8A5FD}"/>
              </a:ext>
            </a:extLst>
          </p:cNvPr>
          <p:cNvSpPr/>
          <p:nvPr/>
        </p:nvSpPr>
        <p:spPr>
          <a:xfrm>
            <a:off x="1623848" y="5973554"/>
            <a:ext cx="8944305" cy="884446"/>
          </a:xfrm>
          <a:prstGeom prst="rect">
            <a:avLst/>
          </a:prstGeom>
          <a:solidFill>
            <a:srgbClr val="FF00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YouTube CAPTIONS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E8D277B-9A38-0CEC-7748-3DAB79537681}"/>
              </a:ext>
            </a:extLst>
          </p:cNvPr>
          <p:cNvSpPr/>
          <p:nvPr/>
        </p:nvSpPr>
        <p:spPr>
          <a:xfrm>
            <a:off x="1923393" y="5496909"/>
            <a:ext cx="8345214" cy="1250731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Udemy Captions</a:t>
            </a:r>
          </a:p>
        </p:txBody>
      </p:sp>
    </p:spTree>
    <p:extLst>
      <p:ext uri="{BB962C8B-B14F-4D97-AF65-F5344CB8AC3E}">
        <p14:creationId xmlns:p14="http://schemas.microsoft.com/office/powerpoint/2010/main" val="33493188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8DADF43-1FEC-4F60-9963-ABE789CA970D}"/>
              </a:ext>
            </a:extLst>
          </p:cNvPr>
          <p:cNvSpPr/>
          <p:nvPr/>
        </p:nvSpPr>
        <p:spPr>
          <a:xfrm>
            <a:off x="1623848" y="5973554"/>
            <a:ext cx="8944305" cy="884446"/>
          </a:xfrm>
          <a:prstGeom prst="rect">
            <a:avLst/>
          </a:prstGeom>
          <a:solidFill>
            <a:srgbClr val="FF00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YouTube CAPTIONS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49F4C79-6F73-49F5-9F35-D905FA7B68E9}"/>
              </a:ext>
            </a:extLst>
          </p:cNvPr>
          <p:cNvSpPr/>
          <p:nvPr/>
        </p:nvSpPr>
        <p:spPr>
          <a:xfrm>
            <a:off x="1923393" y="5496909"/>
            <a:ext cx="8345214" cy="1250731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Udemy Captions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8948257-2158-4F7A-BF4A-5622DEBBDF8E}"/>
              </a:ext>
            </a:extLst>
          </p:cNvPr>
          <p:cNvSpPr/>
          <p:nvPr/>
        </p:nvSpPr>
        <p:spPr>
          <a:xfrm>
            <a:off x="5458919" y="817123"/>
            <a:ext cx="3801813" cy="4449635"/>
          </a:xfrm>
          <a:prstGeom prst="round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s-PE">
                <a:solidFill>
                  <a:schemeClr val="tx1"/>
                </a:solidFill>
              </a:rPr>
              <a:t>Servicio: Bicicletas</a:t>
            </a:r>
          </a:p>
        </p:txBody>
      </p:sp>
      <p:sp>
        <p:nvSpPr>
          <p:cNvPr id="2" name="Cylinder 1">
            <a:extLst>
              <a:ext uri="{FF2B5EF4-FFF2-40B4-BE49-F238E27FC236}">
                <a16:creationId xmlns:a16="http://schemas.microsoft.com/office/drawing/2014/main" id="{736F37C1-906F-4A8C-AA0F-42BD02F59462}"/>
              </a:ext>
            </a:extLst>
          </p:cNvPr>
          <p:cNvSpPr/>
          <p:nvPr/>
        </p:nvSpPr>
        <p:spPr>
          <a:xfrm>
            <a:off x="10049069" y="2397966"/>
            <a:ext cx="1763276" cy="1502229"/>
          </a:xfrm>
          <a:prstGeom prst="can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en-US">
                <a:solidFill>
                  <a:schemeClr val="tx1"/>
                </a:solidFill>
              </a:rPr>
              <a:t>Base de Datos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7641C5D-4A68-46E9-9470-8FBD07C073E7}"/>
              </a:ext>
            </a:extLst>
          </p:cNvPr>
          <p:cNvSpPr/>
          <p:nvPr/>
        </p:nvSpPr>
        <p:spPr>
          <a:xfrm>
            <a:off x="5707935" y="2021102"/>
            <a:ext cx="2857915" cy="753728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s-PE" sz="2000">
                <a:solidFill>
                  <a:schemeClr val="tx1"/>
                </a:solidFill>
              </a:rPr>
              <a:t>Endpoint:</a:t>
            </a:r>
          </a:p>
          <a:p>
            <a:pPr algn="ctr"/>
            <a:r>
              <a:rPr lang="es-PE" sz="2000">
                <a:solidFill>
                  <a:schemeClr val="tx1"/>
                </a:solidFill>
              </a:rPr>
              <a:t>GET Lista de Bicicletas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49F887A-A7E4-41C9-89AA-355DE5C5CC3F}"/>
              </a:ext>
            </a:extLst>
          </p:cNvPr>
          <p:cNvCxnSpPr>
            <a:cxnSpLocks/>
            <a:stCxn id="8" idx="2"/>
            <a:endCxn id="18" idx="0"/>
          </p:cNvCxnSpPr>
          <p:nvPr/>
        </p:nvCxnSpPr>
        <p:spPr>
          <a:xfrm>
            <a:off x="7136893" y="2774830"/>
            <a:ext cx="296959" cy="9128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A5CB3893-22EA-44AA-BFAF-5405DA57409D}"/>
              </a:ext>
            </a:extLst>
          </p:cNvPr>
          <p:cNvSpPr/>
          <p:nvPr/>
        </p:nvSpPr>
        <p:spPr>
          <a:xfrm>
            <a:off x="6096001" y="3687689"/>
            <a:ext cx="2675702" cy="1285496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s-PE">
                <a:solidFill>
                  <a:schemeClr val="tx1"/>
                </a:solidFill>
              </a:rPr>
              <a:t>Propiedades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sz="1400">
                <a:solidFill>
                  <a:schemeClr val="tx1"/>
                </a:solidFill>
              </a:rPr>
              <a:t>Nombre Servidor BD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sz="1400">
                <a:solidFill>
                  <a:schemeClr val="tx1"/>
                </a:solidFill>
              </a:rPr>
              <a:t>Nombre BD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sz="1400">
                <a:solidFill>
                  <a:schemeClr val="tx1"/>
                </a:solidFill>
              </a:rPr>
              <a:t>Usuario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sz="1400">
                <a:solidFill>
                  <a:srgbClr val="FF0000"/>
                </a:solidFill>
              </a:rPr>
              <a:t>Password</a:t>
            </a:r>
          </a:p>
          <a:p>
            <a:pPr algn="ctr"/>
            <a:endParaRPr lang="es-PE">
              <a:solidFill>
                <a:schemeClr val="tx1"/>
              </a:solidFill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D60ED77-832E-49FF-A954-5F04E55395A6}"/>
              </a:ext>
            </a:extLst>
          </p:cNvPr>
          <p:cNvCxnSpPr>
            <a:cxnSpLocks/>
            <a:stCxn id="8" idx="3"/>
            <a:endCxn id="2" idx="2"/>
          </p:cNvCxnSpPr>
          <p:nvPr/>
        </p:nvCxnSpPr>
        <p:spPr>
          <a:xfrm>
            <a:off x="8565850" y="2397966"/>
            <a:ext cx="1483219" cy="751115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6052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FE3E85-00EE-4B69-B030-BA6D83A8F1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548739"/>
          </a:xfrm>
          <a:solidFill>
            <a:srgbClr val="FF0000"/>
          </a:solidFill>
        </p:spPr>
        <p:txBody>
          <a:bodyPr>
            <a:normAutofit fontScale="90000"/>
          </a:bodyPr>
          <a:lstStyle/>
          <a:p>
            <a:r>
              <a:rPr lang="es-PE">
                <a:solidFill>
                  <a:schemeClr val="bg1"/>
                </a:solidFill>
                <a:latin typeface="Candara" panose="020E0502030303020204" pitchFamily="34" charset="0"/>
              </a:rPr>
              <a:t>El Problema</a:t>
            </a:r>
            <a:endParaRPr lang="en-US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A515E8C-6852-4B95-B84B-E8C781E455BE}"/>
              </a:ext>
            </a:extLst>
          </p:cNvPr>
          <p:cNvSpPr txBox="1"/>
          <p:nvPr/>
        </p:nvSpPr>
        <p:spPr>
          <a:xfrm>
            <a:off x="0" y="538916"/>
            <a:ext cx="12192000" cy="369332"/>
          </a:xfrm>
          <a:prstGeom prst="rect">
            <a:avLst/>
          </a:prstGeom>
          <a:gradFill flip="none" rotWithShape="1">
            <a:gsLst>
              <a:gs pos="91000">
                <a:srgbClr val="FF0000"/>
              </a:gs>
              <a:gs pos="97000">
                <a:schemeClr val="bg1"/>
              </a:gs>
            </a:gsLst>
            <a:path path="shape">
              <a:fillToRect l="50000" t="50000" r="50000" b="50000"/>
            </a:path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s-PE">
                <a:solidFill>
                  <a:schemeClr val="bg1"/>
                </a:solidFill>
                <a:latin typeface="Candara" panose="020E0502030303020204" pitchFamily="34" charset="0"/>
              </a:rPr>
              <a:t>1) Un microservicio requiere parámetros para su funcionamiento</a:t>
            </a:r>
            <a:endParaRPr lang="en-US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526FDE9-F396-4AEA-9521-7C78BF03F74B}"/>
              </a:ext>
            </a:extLst>
          </p:cNvPr>
          <p:cNvSpPr/>
          <p:nvPr/>
        </p:nvSpPr>
        <p:spPr>
          <a:xfrm>
            <a:off x="1558723" y="2601770"/>
            <a:ext cx="2067662" cy="1828041"/>
          </a:xfrm>
          <a:prstGeom prst="round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s-PE">
                <a:solidFill>
                  <a:schemeClr val="tx1"/>
                </a:solidFill>
                <a:latin typeface="Candara" panose="020E0502030303020204" pitchFamily="34" charset="0"/>
              </a:rPr>
              <a:t>Microservicio</a:t>
            </a:r>
            <a:endParaRPr lang="en-US">
              <a:solidFill>
                <a:schemeClr val="tx1"/>
              </a:solidFill>
              <a:latin typeface="Candara" panose="020E0502030303020204" pitchFamily="34" charset="0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DD5D945-6A3B-4869-A9B9-8567E753286A}"/>
              </a:ext>
            </a:extLst>
          </p:cNvPr>
          <p:cNvCxnSpPr>
            <a:cxnSpLocks/>
            <a:stCxn id="29" idx="3"/>
            <a:endCxn id="3076" idx="1"/>
          </p:cNvCxnSpPr>
          <p:nvPr/>
        </p:nvCxnSpPr>
        <p:spPr>
          <a:xfrm flipV="1">
            <a:off x="3446153" y="2445024"/>
            <a:ext cx="4773853" cy="1070699"/>
          </a:xfrm>
          <a:prstGeom prst="straightConnector1">
            <a:avLst/>
          </a:prstGeom>
          <a:ln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Speech Bubble: Rectangle with Corners Rounded 22">
            <a:extLst>
              <a:ext uri="{FF2B5EF4-FFF2-40B4-BE49-F238E27FC236}">
                <a16:creationId xmlns:a16="http://schemas.microsoft.com/office/drawing/2014/main" id="{F47B675D-B1E4-4E45-910D-ACA5A553483A}"/>
              </a:ext>
            </a:extLst>
          </p:cNvPr>
          <p:cNvSpPr/>
          <p:nvPr/>
        </p:nvSpPr>
        <p:spPr>
          <a:xfrm>
            <a:off x="10178226" y="1405874"/>
            <a:ext cx="1237360" cy="1039150"/>
          </a:xfrm>
          <a:prstGeom prst="wedgeRoundRectCallout">
            <a:avLst>
              <a:gd name="adj1" fmla="val -110183"/>
              <a:gd name="adj2" fmla="val 82885"/>
              <a:gd name="adj3" fmla="val 16667"/>
            </a:avLst>
          </a:prstGeom>
          <a:gradFill flip="none" rotWithShape="1">
            <a:gsLst>
              <a:gs pos="0">
                <a:schemeClr val="accent4">
                  <a:lumMod val="5000"/>
                  <a:lumOff val="95000"/>
                </a:schemeClr>
              </a:gs>
              <a:gs pos="74000">
                <a:schemeClr val="accent4">
                  <a:lumMod val="45000"/>
                  <a:lumOff val="55000"/>
                </a:schemeClr>
              </a:gs>
              <a:gs pos="83000">
                <a:schemeClr val="accent4">
                  <a:lumMod val="45000"/>
                  <a:lumOff val="55000"/>
                </a:schemeClr>
              </a:gs>
              <a:gs pos="100000">
                <a:schemeClr val="accent4">
                  <a:lumMod val="30000"/>
                  <a:lumOff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effectLst>
            <a:softEdge rad="31750"/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PE" sz="1200">
                <a:latin typeface="Candara" panose="020E0502030303020204" pitchFamily="34" charset="0"/>
              </a:rPr>
              <a:t>IP Servidor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PE" sz="1200">
                <a:latin typeface="Candara" panose="020E0502030303020204" pitchFamily="34" charset="0"/>
              </a:rPr>
              <a:t>Nombre BD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PE" sz="1200">
                <a:latin typeface="Candara" panose="020E0502030303020204" pitchFamily="34" charset="0"/>
              </a:rPr>
              <a:t>Username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PE" sz="1200">
                <a:latin typeface="Candara" panose="020E0502030303020204" pitchFamily="34" charset="0"/>
              </a:rPr>
              <a:t>Password</a:t>
            </a:r>
            <a:endParaRPr lang="en-US" sz="1200">
              <a:latin typeface="Candara" panose="020E0502030303020204" pitchFamily="34" charset="0"/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8C51FCA-5261-4C0F-BD84-A14D276FCBD4}"/>
              </a:ext>
            </a:extLst>
          </p:cNvPr>
          <p:cNvCxnSpPr>
            <a:cxnSpLocks/>
            <a:stCxn id="32" idx="3"/>
            <a:endCxn id="3080" idx="1"/>
          </p:cNvCxnSpPr>
          <p:nvPr/>
        </p:nvCxnSpPr>
        <p:spPr>
          <a:xfrm>
            <a:off x="3446153" y="3981801"/>
            <a:ext cx="4909255" cy="615249"/>
          </a:xfrm>
          <a:prstGeom prst="straightConnector1">
            <a:avLst/>
          </a:prstGeom>
          <a:ln>
            <a:solidFill>
              <a:schemeClr val="bg1"/>
            </a:solidFill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E82382EE-3DD3-48AB-8B9D-3657390A3EA7}"/>
              </a:ext>
            </a:extLst>
          </p:cNvPr>
          <p:cNvSpPr txBox="1"/>
          <p:nvPr/>
        </p:nvSpPr>
        <p:spPr>
          <a:xfrm>
            <a:off x="1741250" y="3346566"/>
            <a:ext cx="1023116" cy="95410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PE" sz="800">
                <a:latin typeface="Candara" panose="020E0502030303020204" pitchFamily="34" charset="0"/>
              </a:rPr>
              <a:t>IP Servidor</a:t>
            </a:r>
          </a:p>
          <a:p>
            <a:r>
              <a:rPr lang="es-PE" sz="800">
                <a:latin typeface="Candara" panose="020E0502030303020204" pitchFamily="34" charset="0"/>
              </a:rPr>
              <a:t>Nombre BD</a:t>
            </a:r>
          </a:p>
          <a:p>
            <a:r>
              <a:rPr lang="es-PE" sz="800">
                <a:latin typeface="Candara" panose="020E0502030303020204" pitchFamily="34" charset="0"/>
              </a:rPr>
              <a:t>Login</a:t>
            </a:r>
          </a:p>
          <a:p>
            <a:r>
              <a:rPr lang="es-PE" sz="800">
                <a:latin typeface="Candara" panose="020E0502030303020204" pitchFamily="34" charset="0"/>
              </a:rPr>
              <a:t>Password</a:t>
            </a:r>
          </a:p>
          <a:p>
            <a:endParaRPr lang="es-PE" sz="800">
              <a:latin typeface="Candara" panose="020E0502030303020204" pitchFamily="34" charset="0"/>
            </a:endParaRPr>
          </a:p>
          <a:p>
            <a:r>
              <a:rPr lang="es-PE" sz="800">
                <a:latin typeface="Candara" panose="020E0502030303020204" pitchFamily="34" charset="0"/>
              </a:rPr>
              <a:t>Queue Manager</a:t>
            </a:r>
          </a:p>
          <a:p>
            <a:r>
              <a:rPr lang="es-PE" sz="800">
                <a:latin typeface="Candara" panose="020E0502030303020204" pitchFamily="34" charset="0"/>
              </a:rPr>
              <a:t>Nombre de la Cola</a:t>
            </a:r>
            <a:endParaRPr lang="en-US" sz="800">
              <a:latin typeface="Candara" panose="020E0502030303020204" pitchFamily="34" charset="0"/>
            </a:endParaRPr>
          </a:p>
        </p:txBody>
      </p:sp>
      <p:sp>
        <p:nvSpPr>
          <p:cNvPr id="29" name="Arrow: Pentagon 28">
            <a:extLst>
              <a:ext uri="{FF2B5EF4-FFF2-40B4-BE49-F238E27FC236}">
                <a16:creationId xmlns:a16="http://schemas.microsoft.com/office/drawing/2014/main" id="{BBD86E48-B3E1-4376-A747-FF0E0C517626}"/>
              </a:ext>
            </a:extLst>
          </p:cNvPr>
          <p:cNvSpPr/>
          <p:nvPr/>
        </p:nvSpPr>
        <p:spPr>
          <a:xfrm>
            <a:off x="2993208" y="3403421"/>
            <a:ext cx="452945" cy="224603"/>
          </a:xfrm>
          <a:prstGeom prst="homePlate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ndara" panose="020E0502030303020204" pitchFamily="34" charset="0"/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B6AF43C-CC39-437E-AF36-FCF7E62319F1}"/>
              </a:ext>
            </a:extLst>
          </p:cNvPr>
          <p:cNvCxnSpPr>
            <a:endCxn id="29" idx="1"/>
          </p:cNvCxnSpPr>
          <p:nvPr/>
        </p:nvCxnSpPr>
        <p:spPr>
          <a:xfrm flipV="1">
            <a:off x="2388017" y="3515723"/>
            <a:ext cx="605191" cy="112302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Arrow: Pentagon 31">
            <a:extLst>
              <a:ext uri="{FF2B5EF4-FFF2-40B4-BE49-F238E27FC236}">
                <a16:creationId xmlns:a16="http://schemas.microsoft.com/office/drawing/2014/main" id="{BA503398-6450-439D-8BB6-77694278F48C}"/>
              </a:ext>
            </a:extLst>
          </p:cNvPr>
          <p:cNvSpPr/>
          <p:nvPr/>
        </p:nvSpPr>
        <p:spPr>
          <a:xfrm>
            <a:off x="2993208" y="3869499"/>
            <a:ext cx="452945" cy="224603"/>
          </a:xfrm>
          <a:prstGeom prst="homePlate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ndara" panose="020E0502030303020204" pitchFamily="34" charset="0"/>
            </a:endParaRP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066BD44-4F1B-476E-907A-25F6FA35C39F}"/>
              </a:ext>
            </a:extLst>
          </p:cNvPr>
          <p:cNvCxnSpPr>
            <a:endCxn id="32" idx="1"/>
          </p:cNvCxnSpPr>
          <p:nvPr/>
        </p:nvCxnSpPr>
        <p:spPr>
          <a:xfrm flipV="1">
            <a:off x="2519464" y="3981801"/>
            <a:ext cx="473744" cy="112301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Speech Bubble: Rectangle with Corners Rounded 33">
            <a:extLst>
              <a:ext uri="{FF2B5EF4-FFF2-40B4-BE49-F238E27FC236}">
                <a16:creationId xmlns:a16="http://schemas.microsoft.com/office/drawing/2014/main" id="{7D0D5BB9-4986-466F-BD39-B18BAFB4F2AF}"/>
              </a:ext>
            </a:extLst>
          </p:cNvPr>
          <p:cNvSpPr/>
          <p:nvPr/>
        </p:nvSpPr>
        <p:spPr>
          <a:xfrm>
            <a:off x="10386786" y="3823619"/>
            <a:ext cx="1499056" cy="826113"/>
          </a:xfrm>
          <a:prstGeom prst="wedgeRoundRectCallout">
            <a:avLst>
              <a:gd name="adj1" fmla="val -113225"/>
              <a:gd name="adj2" fmla="val 57620"/>
              <a:gd name="adj3" fmla="val 16667"/>
            </a:avLst>
          </a:prstGeom>
          <a:gradFill flip="none" rotWithShape="1">
            <a:gsLst>
              <a:gs pos="0">
                <a:schemeClr val="accent4">
                  <a:lumMod val="5000"/>
                  <a:lumOff val="95000"/>
                </a:schemeClr>
              </a:gs>
              <a:gs pos="74000">
                <a:schemeClr val="accent4">
                  <a:lumMod val="45000"/>
                  <a:lumOff val="55000"/>
                </a:schemeClr>
              </a:gs>
              <a:gs pos="83000">
                <a:schemeClr val="accent4">
                  <a:lumMod val="45000"/>
                  <a:lumOff val="55000"/>
                </a:schemeClr>
              </a:gs>
              <a:gs pos="100000">
                <a:schemeClr val="accent4">
                  <a:lumMod val="30000"/>
                  <a:lumOff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effectLst>
            <a:softEdge rad="31750"/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PE" sz="1200">
                <a:latin typeface="Candara" panose="020E0502030303020204" pitchFamily="34" charset="0"/>
              </a:rPr>
              <a:t>Nombre Cluster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PE" sz="1200">
                <a:latin typeface="Candara" panose="020E0502030303020204" pitchFamily="34" charset="0"/>
              </a:rPr>
              <a:t>Nombre Tópico</a:t>
            </a:r>
            <a:endParaRPr lang="en-US" sz="1200">
              <a:latin typeface="Candara" panose="020E0502030303020204" pitchFamily="34" charset="0"/>
            </a:endParaRP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51ABCB18-4086-44C4-9CBA-FEA829B60B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0006" y="1659727"/>
            <a:ext cx="1570594" cy="1570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7B8F0E81-E7DD-47B0-B5F6-B640639049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lasticWrap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5408" y="3800700"/>
            <a:ext cx="1299790" cy="159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25587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CB62DB0-DF2D-4388-AD36-402DAD91B582}"/>
              </a:ext>
            </a:extLst>
          </p:cNvPr>
          <p:cNvSpPr/>
          <p:nvPr/>
        </p:nvSpPr>
        <p:spPr>
          <a:xfrm>
            <a:off x="0" y="1"/>
            <a:ext cx="12192000" cy="6857999"/>
          </a:xfrm>
          <a:prstGeom prst="rect">
            <a:avLst/>
          </a:prstGeom>
          <a:gradFill>
            <a:gsLst>
              <a:gs pos="0">
                <a:schemeClr val="accent1">
                  <a:lumMod val="89000"/>
                </a:schemeClr>
              </a:gs>
              <a:gs pos="97000">
                <a:schemeClr val="tx1"/>
              </a:gs>
            </a:gsLst>
            <a:path path="circle">
              <a:fillToRect l="50000" t="50000" r="50000" b="50000"/>
            </a:path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FE3E85-00EE-4B69-B030-BA6D83A8F1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638"/>
            <a:ext cx="12192000" cy="548739"/>
          </a:xfrm>
          <a:gradFill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</a:gradFill>
        </p:spPr>
        <p:txBody>
          <a:bodyPr>
            <a:normAutofit fontScale="90000"/>
          </a:bodyPr>
          <a:lstStyle/>
          <a:p>
            <a:r>
              <a:rPr lang="es-PE"/>
              <a:t>El Problema</a:t>
            </a:r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132BD16-6D35-4A28-A2A7-9007D896261E}"/>
              </a:ext>
            </a:extLst>
          </p:cNvPr>
          <p:cNvGrpSpPr/>
          <p:nvPr/>
        </p:nvGrpSpPr>
        <p:grpSpPr>
          <a:xfrm>
            <a:off x="746524" y="1419726"/>
            <a:ext cx="3692061" cy="3873952"/>
            <a:chOff x="746524" y="1419726"/>
            <a:chExt cx="3692061" cy="3873952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73DAE0C3-11DC-4E69-9D84-8686A707B937}"/>
                </a:ext>
              </a:extLst>
            </p:cNvPr>
            <p:cNvSpPr/>
            <p:nvPr/>
          </p:nvSpPr>
          <p:spPr>
            <a:xfrm>
              <a:off x="746524" y="1419726"/>
              <a:ext cx="3692061" cy="3873952"/>
            </a:xfrm>
            <a:prstGeom prst="roundRect">
              <a:avLst/>
            </a:prstGeom>
            <a:gradFill flip="none" rotWithShape="1">
              <a:gsLst>
                <a:gs pos="0">
                  <a:schemeClr val="accent2">
                    <a:lumMod val="67000"/>
                  </a:schemeClr>
                </a:gs>
                <a:gs pos="48000">
                  <a:schemeClr val="accent2">
                    <a:lumMod val="97000"/>
                    <a:lumOff val="3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s-PE" sz="2000">
                  <a:solidFill>
                    <a:schemeClr val="tx1"/>
                  </a:solidFill>
                </a:rPr>
                <a:t>Entorno</a:t>
              </a:r>
              <a:endParaRPr lang="en-US" sz="2000">
                <a:solidFill>
                  <a:schemeClr val="tx1"/>
                </a:solidFill>
              </a:endParaRPr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F4CFAF21-C40D-4315-BEBA-D0E83E782B68}"/>
                </a:ext>
              </a:extLst>
            </p:cNvPr>
            <p:cNvSpPr/>
            <p:nvPr/>
          </p:nvSpPr>
          <p:spPr>
            <a:xfrm>
              <a:off x="1558723" y="2442682"/>
              <a:ext cx="2067662" cy="1828041"/>
            </a:xfrm>
            <a:prstGeom prst="roundRect">
              <a:avLst/>
            </a:prstGeom>
            <a:gradFill flip="none" rotWithShape="1">
              <a:gsLst>
                <a:gs pos="0">
                  <a:schemeClr val="accent5">
                    <a:lumMod val="67000"/>
                  </a:schemeClr>
                </a:gs>
                <a:gs pos="48000">
                  <a:schemeClr val="accent5">
                    <a:lumMod val="97000"/>
                    <a:lumOff val="300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s-PE">
                  <a:solidFill>
                    <a:schemeClr val="tx1"/>
                  </a:solidFill>
                </a:rPr>
                <a:t>Servicio</a:t>
              </a:r>
            </a:p>
            <a:p>
              <a:pPr algn="ctr"/>
              <a:r>
                <a:rPr lang="es-PE">
                  <a:solidFill>
                    <a:schemeClr val="tx1"/>
                  </a:solidFill>
                </a:rPr>
                <a:t>Principal</a:t>
              </a:r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2EAB3CD9-231D-419F-A687-0D8DF5E3277F}"/>
              </a:ext>
            </a:extLst>
          </p:cNvPr>
          <p:cNvSpPr txBox="1"/>
          <p:nvPr/>
        </p:nvSpPr>
        <p:spPr>
          <a:xfrm>
            <a:off x="0" y="6454534"/>
            <a:ext cx="6096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050"/>
              <a:t>Application Infrastructure patterns / Cross-cutting concerns / Externalized configuration</a:t>
            </a:r>
          </a:p>
          <a:p>
            <a:r>
              <a:rPr lang="en-US" sz="1050"/>
              <a:t>https://microservices.io/patterns/externalized-configuration.html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0F6EB2D-52CE-4201-938B-0A7F0FE2A0B4}"/>
              </a:ext>
            </a:extLst>
          </p:cNvPr>
          <p:cNvSpPr txBox="1"/>
          <p:nvPr/>
        </p:nvSpPr>
        <p:spPr>
          <a:xfrm>
            <a:off x="6096001" y="6548333"/>
            <a:ext cx="6096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/>
              <a:t>https://github.com/jtoulier/api-developer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A515E8C-6852-4B95-B84B-E8C781E455BE}"/>
              </a:ext>
            </a:extLst>
          </p:cNvPr>
          <p:cNvSpPr txBox="1"/>
          <p:nvPr/>
        </p:nvSpPr>
        <p:spPr>
          <a:xfrm>
            <a:off x="0" y="538916"/>
            <a:ext cx="12192000" cy="369332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s-PE">
                <a:solidFill>
                  <a:srgbClr val="FF0000"/>
                </a:solidFill>
              </a:rPr>
              <a:t>1) El Servicio Principal no es una isla y requiere invocar a otros Servicios Secundarios</a:t>
            </a:r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35550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FE3E85-00EE-4B69-B030-BA6D83A8F1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638"/>
            <a:ext cx="12192000" cy="548739"/>
          </a:xfrm>
          <a:gradFill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</a:gradFill>
        </p:spPr>
        <p:txBody>
          <a:bodyPr>
            <a:normAutofit fontScale="90000"/>
          </a:bodyPr>
          <a:lstStyle/>
          <a:p>
            <a:r>
              <a:rPr lang="es-PE"/>
              <a:t>El Problema</a:t>
            </a:r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132BD16-6D35-4A28-A2A7-9007D896261E}"/>
              </a:ext>
            </a:extLst>
          </p:cNvPr>
          <p:cNvGrpSpPr/>
          <p:nvPr/>
        </p:nvGrpSpPr>
        <p:grpSpPr>
          <a:xfrm>
            <a:off x="746524" y="1419726"/>
            <a:ext cx="3692061" cy="3873952"/>
            <a:chOff x="746524" y="1419726"/>
            <a:chExt cx="3692061" cy="3873952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73DAE0C3-11DC-4E69-9D84-8686A707B937}"/>
                </a:ext>
              </a:extLst>
            </p:cNvPr>
            <p:cNvSpPr/>
            <p:nvPr/>
          </p:nvSpPr>
          <p:spPr>
            <a:xfrm>
              <a:off x="746524" y="1419726"/>
              <a:ext cx="3692061" cy="3873952"/>
            </a:xfrm>
            <a:prstGeom prst="roundRect">
              <a:avLst/>
            </a:prstGeom>
            <a:gradFill flip="none" rotWithShape="1">
              <a:gsLst>
                <a:gs pos="0">
                  <a:schemeClr val="accent2">
                    <a:lumMod val="67000"/>
                  </a:schemeClr>
                </a:gs>
                <a:gs pos="48000">
                  <a:schemeClr val="accent2">
                    <a:lumMod val="97000"/>
                    <a:lumOff val="3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s-PE" sz="2000">
                  <a:solidFill>
                    <a:schemeClr val="tx1"/>
                  </a:solidFill>
                </a:rPr>
                <a:t>Entorno</a:t>
              </a:r>
              <a:endParaRPr lang="en-US" sz="2000">
                <a:solidFill>
                  <a:schemeClr val="tx1"/>
                </a:solidFill>
              </a:endParaRPr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F4CFAF21-C40D-4315-BEBA-D0E83E782B68}"/>
                </a:ext>
              </a:extLst>
            </p:cNvPr>
            <p:cNvSpPr/>
            <p:nvPr/>
          </p:nvSpPr>
          <p:spPr>
            <a:xfrm>
              <a:off x="1558723" y="2442682"/>
              <a:ext cx="2067662" cy="1828041"/>
            </a:xfrm>
            <a:prstGeom prst="roundRect">
              <a:avLst/>
            </a:prstGeom>
            <a:gradFill flip="none" rotWithShape="1">
              <a:gsLst>
                <a:gs pos="0">
                  <a:schemeClr val="accent5">
                    <a:lumMod val="67000"/>
                  </a:schemeClr>
                </a:gs>
                <a:gs pos="48000">
                  <a:schemeClr val="accent5">
                    <a:lumMod val="97000"/>
                    <a:lumOff val="300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s-PE">
                  <a:solidFill>
                    <a:schemeClr val="tx1"/>
                  </a:solidFill>
                </a:rPr>
                <a:t>Servicio</a:t>
              </a:r>
            </a:p>
            <a:p>
              <a:pPr algn="ctr"/>
              <a:r>
                <a:rPr lang="es-PE">
                  <a:solidFill>
                    <a:schemeClr val="tx1"/>
                  </a:solidFill>
                </a:rPr>
                <a:t>Principal</a:t>
              </a:r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00557FD-8C48-46BE-87D8-8ADD9B88EF7E}"/>
              </a:ext>
            </a:extLst>
          </p:cNvPr>
          <p:cNvGrpSpPr/>
          <p:nvPr/>
        </p:nvGrpSpPr>
        <p:grpSpPr>
          <a:xfrm>
            <a:off x="7753416" y="902367"/>
            <a:ext cx="2473426" cy="2373077"/>
            <a:chOff x="7753416" y="902367"/>
            <a:chExt cx="2473426" cy="2373077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EF3229E5-BFFE-429D-A01E-D844152C325C}"/>
                </a:ext>
              </a:extLst>
            </p:cNvPr>
            <p:cNvSpPr/>
            <p:nvPr/>
          </p:nvSpPr>
          <p:spPr>
            <a:xfrm>
              <a:off x="7753416" y="902367"/>
              <a:ext cx="2473426" cy="2373077"/>
            </a:xfrm>
            <a:prstGeom prst="roundRect">
              <a:avLst/>
            </a:prstGeom>
            <a:gradFill flip="none" rotWithShape="1">
              <a:gsLst>
                <a:gs pos="0">
                  <a:schemeClr val="accent6">
                    <a:lumMod val="67000"/>
                  </a:schemeClr>
                </a:gs>
                <a:gs pos="48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s-PE" sz="2000">
                  <a:solidFill>
                    <a:schemeClr val="tx1"/>
                  </a:solidFill>
                </a:rPr>
                <a:t>Entorno</a:t>
              </a:r>
              <a:endParaRPr lang="en-US" sz="2000">
                <a:solidFill>
                  <a:schemeClr val="tx1"/>
                </a:solidFill>
              </a:endParaRPr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B5C41C2F-57D4-4842-9453-7A47C9E7A6E4}"/>
                </a:ext>
              </a:extLst>
            </p:cNvPr>
            <p:cNvSpPr/>
            <p:nvPr/>
          </p:nvSpPr>
          <p:spPr>
            <a:xfrm>
              <a:off x="8240601" y="1643711"/>
              <a:ext cx="1499057" cy="890388"/>
            </a:xfrm>
            <a:prstGeom prst="roundRect">
              <a:avLst/>
            </a:prstGeom>
            <a:gradFill flip="none" rotWithShape="1">
              <a:gsLst>
                <a:gs pos="0">
                  <a:schemeClr val="accent4">
                    <a:lumMod val="67000"/>
                  </a:schemeClr>
                </a:gs>
                <a:gs pos="48000">
                  <a:schemeClr val="accent4">
                    <a:lumMod val="97000"/>
                    <a:lumOff val="3000"/>
                  </a:schemeClr>
                </a:gs>
                <a:gs pos="100000">
                  <a:schemeClr val="accent4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pPr algn="ctr"/>
              <a:r>
                <a:rPr lang="es-PE">
                  <a:solidFill>
                    <a:schemeClr val="tx1"/>
                  </a:solidFill>
                </a:rPr>
                <a:t>Servicio</a:t>
              </a:r>
            </a:p>
            <a:p>
              <a:pPr algn="ctr"/>
              <a:r>
                <a:rPr lang="es-PE">
                  <a:solidFill>
                    <a:schemeClr val="tx1"/>
                  </a:solidFill>
                </a:rPr>
                <a:t>Secundario</a:t>
              </a:r>
              <a:endParaRPr 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6225C7F-0640-4B63-B559-BDC571A6B37E}"/>
              </a:ext>
            </a:extLst>
          </p:cNvPr>
          <p:cNvCxnSpPr>
            <a:stCxn id="18" idx="3"/>
            <a:endCxn id="8" idx="1"/>
          </p:cNvCxnSpPr>
          <p:nvPr/>
        </p:nvCxnSpPr>
        <p:spPr>
          <a:xfrm flipV="1">
            <a:off x="3446153" y="2088905"/>
            <a:ext cx="4794448" cy="1267730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0FC6EBE-42D9-41B6-9B2C-3E31AF2F877C}"/>
              </a:ext>
            </a:extLst>
          </p:cNvPr>
          <p:cNvCxnSpPr>
            <a:stCxn id="19" idx="3"/>
            <a:endCxn id="36" idx="1"/>
          </p:cNvCxnSpPr>
          <p:nvPr/>
        </p:nvCxnSpPr>
        <p:spPr>
          <a:xfrm>
            <a:off x="3446153" y="3822713"/>
            <a:ext cx="4794448" cy="832761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2EAB3CD9-231D-419F-A687-0D8DF5E3277F}"/>
              </a:ext>
            </a:extLst>
          </p:cNvPr>
          <p:cNvSpPr txBox="1"/>
          <p:nvPr/>
        </p:nvSpPr>
        <p:spPr>
          <a:xfrm>
            <a:off x="0" y="6454534"/>
            <a:ext cx="6096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050"/>
              <a:t>Application Infrastructure patterns / Cross-cutting concerns / Externalized configuration</a:t>
            </a:r>
          </a:p>
          <a:p>
            <a:r>
              <a:rPr lang="en-US" sz="1050"/>
              <a:t>https://microservices.io/patterns/externalized-configuration.html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0F6EB2D-52CE-4201-938B-0A7F0FE2A0B4}"/>
              </a:ext>
            </a:extLst>
          </p:cNvPr>
          <p:cNvSpPr txBox="1"/>
          <p:nvPr/>
        </p:nvSpPr>
        <p:spPr>
          <a:xfrm>
            <a:off x="6096001" y="6548333"/>
            <a:ext cx="6096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/>
              <a:t>https://github.com/jtoulier/api-developer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A515E8C-6852-4B95-B84B-E8C781E455BE}"/>
              </a:ext>
            </a:extLst>
          </p:cNvPr>
          <p:cNvSpPr txBox="1"/>
          <p:nvPr/>
        </p:nvSpPr>
        <p:spPr>
          <a:xfrm>
            <a:off x="0" y="530856"/>
            <a:ext cx="12192000" cy="369332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s-PE">
                <a:solidFill>
                  <a:srgbClr val="FF0000"/>
                </a:solidFill>
              </a:rPr>
              <a:t>2) ¿De dónde obtiene el Servicio Principal los valores para conectarse a los Servicios Secundarios?</a:t>
            </a:r>
            <a:endParaRPr lang="en-US">
              <a:solidFill>
                <a:srgbClr val="FF0000"/>
              </a:solidFill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BD5C3E2-D761-413D-AD97-F9F591C3F800}"/>
              </a:ext>
            </a:extLst>
          </p:cNvPr>
          <p:cNvGrpSpPr/>
          <p:nvPr/>
        </p:nvGrpSpPr>
        <p:grpSpPr>
          <a:xfrm>
            <a:off x="7753416" y="3468936"/>
            <a:ext cx="2473426" cy="2373077"/>
            <a:chOff x="7753416" y="902367"/>
            <a:chExt cx="2473426" cy="2373077"/>
          </a:xfrm>
        </p:grpSpPr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1603C0CD-F6DD-498C-8C6D-E43B6CE7149D}"/>
                </a:ext>
              </a:extLst>
            </p:cNvPr>
            <p:cNvSpPr/>
            <p:nvPr/>
          </p:nvSpPr>
          <p:spPr>
            <a:xfrm>
              <a:off x="7753416" y="902367"/>
              <a:ext cx="2473426" cy="2373077"/>
            </a:xfrm>
            <a:prstGeom prst="roundRect">
              <a:avLst/>
            </a:prstGeom>
            <a:gradFill flip="none" rotWithShape="1">
              <a:gsLst>
                <a:gs pos="0">
                  <a:schemeClr val="accent6">
                    <a:lumMod val="67000"/>
                  </a:schemeClr>
                </a:gs>
                <a:gs pos="48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s-PE" sz="2000">
                  <a:solidFill>
                    <a:schemeClr val="tx1"/>
                  </a:solidFill>
                </a:rPr>
                <a:t>Entorno</a:t>
              </a:r>
              <a:endParaRPr lang="en-US" sz="2000">
                <a:solidFill>
                  <a:schemeClr val="tx1"/>
                </a:solidFill>
              </a:endParaRPr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14DA295D-DEC5-416C-9302-66DDEACB217B}"/>
                </a:ext>
              </a:extLst>
            </p:cNvPr>
            <p:cNvSpPr/>
            <p:nvPr/>
          </p:nvSpPr>
          <p:spPr>
            <a:xfrm>
              <a:off x="8240601" y="1643711"/>
              <a:ext cx="1499057" cy="890388"/>
            </a:xfrm>
            <a:prstGeom prst="roundRect">
              <a:avLst/>
            </a:prstGeom>
            <a:gradFill flip="none" rotWithShape="1">
              <a:gsLst>
                <a:gs pos="0">
                  <a:schemeClr val="accent4">
                    <a:lumMod val="67000"/>
                  </a:schemeClr>
                </a:gs>
                <a:gs pos="48000">
                  <a:schemeClr val="accent4">
                    <a:lumMod val="97000"/>
                    <a:lumOff val="3000"/>
                  </a:schemeClr>
                </a:gs>
                <a:gs pos="100000">
                  <a:schemeClr val="accent4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pPr algn="ctr"/>
              <a:r>
                <a:rPr lang="es-PE">
                  <a:solidFill>
                    <a:schemeClr val="tx1"/>
                  </a:solidFill>
                </a:rPr>
                <a:t>Servicio</a:t>
              </a:r>
            </a:p>
            <a:p>
              <a:pPr algn="ctr"/>
              <a:r>
                <a:rPr lang="es-PE">
                  <a:solidFill>
                    <a:schemeClr val="tx1"/>
                  </a:solidFill>
                </a:rPr>
                <a:t>Secundario</a:t>
              </a:r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8" name="Arrow: Pentagon 17">
            <a:extLst>
              <a:ext uri="{FF2B5EF4-FFF2-40B4-BE49-F238E27FC236}">
                <a16:creationId xmlns:a16="http://schemas.microsoft.com/office/drawing/2014/main" id="{5AE29455-2B77-4E8C-881A-61748A58BE19}"/>
              </a:ext>
            </a:extLst>
          </p:cNvPr>
          <p:cNvSpPr/>
          <p:nvPr/>
        </p:nvSpPr>
        <p:spPr>
          <a:xfrm>
            <a:off x="2993208" y="3244333"/>
            <a:ext cx="452945" cy="224603"/>
          </a:xfrm>
          <a:prstGeom prst="homePlate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Pentagon 18">
            <a:extLst>
              <a:ext uri="{FF2B5EF4-FFF2-40B4-BE49-F238E27FC236}">
                <a16:creationId xmlns:a16="http://schemas.microsoft.com/office/drawing/2014/main" id="{E953C7CF-609C-46B7-BF81-63AA8CF50D02}"/>
              </a:ext>
            </a:extLst>
          </p:cNvPr>
          <p:cNvSpPr/>
          <p:nvPr/>
        </p:nvSpPr>
        <p:spPr>
          <a:xfrm>
            <a:off x="2993208" y="3710411"/>
            <a:ext cx="452945" cy="224603"/>
          </a:xfrm>
          <a:prstGeom prst="homePlate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4949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567</TotalTime>
  <Words>1067</Words>
  <Application>Microsoft Office PowerPoint</Application>
  <PresentationFormat>Widescreen</PresentationFormat>
  <Paragraphs>320</Paragraphs>
  <Slides>17</Slides>
  <Notes>8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Calibri</vt:lpstr>
      <vt:lpstr>Calibri Light</vt:lpstr>
      <vt:lpstr>Candara</vt:lpstr>
      <vt:lpstr>Source Sans Pro</vt:lpstr>
      <vt:lpstr>Office Theme</vt:lpstr>
      <vt:lpstr>El Problema</vt:lpstr>
      <vt:lpstr>Entendamos el contexto</vt:lpstr>
      <vt:lpstr>Entendamos el contexto</vt:lpstr>
      <vt:lpstr>Entendamos el contexto</vt:lpstr>
      <vt:lpstr>Título</vt:lpstr>
      <vt:lpstr>PowerPoint Presentation</vt:lpstr>
      <vt:lpstr>El Problema</vt:lpstr>
      <vt:lpstr>El Problema</vt:lpstr>
      <vt:lpstr>El Problema</vt:lpstr>
      <vt:lpstr>El Problema</vt:lpstr>
      <vt:lpstr>El Problema</vt:lpstr>
      <vt:lpstr>La solución personalizada</vt:lpstr>
      <vt:lpstr>La solución personalizada</vt:lpstr>
      <vt:lpstr>La solución personalizada</vt:lpstr>
      <vt:lpstr>La solución con patrones</vt:lpstr>
      <vt:lpstr>Push model</vt:lpstr>
      <vt:lpstr>Pull model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API Developer</dc:title>
  <dc:creator>Joseph Toulier Pighi</dc:creator>
  <cp:lastModifiedBy>Joseph Toulier Pighi</cp:lastModifiedBy>
  <cp:revision>71</cp:revision>
  <dcterms:created xsi:type="dcterms:W3CDTF">2020-12-01T04:50:10Z</dcterms:created>
  <dcterms:modified xsi:type="dcterms:W3CDTF">2023-08-25T04:44:58Z</dcterms:modified>
</cp:coreProperties>
</file>